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4241" r:id="rId4"/>
    <p:sldMasterId id="2147484471" r:id="rId5"/>
  </p:sldMasterIdLst>
  <p:notesMasterIdLst>
    <p:notesMasterId r:id="rId38"/>
  </p:notesMasterIdLst>
  <p:sldIdLst>
    <p:sldId id="256" r:id="rId6"/>
    <p:sldId id="280" r:id="rId7"/>
    <p:sldId id="282" r:id="rId8"/>
    <p:sldId id="283" r:id="rId9"/>
    <p:sldId id="285" r:id="rId10"/>
    <p:sldId id="286" r:id="rId11"/>
    <p:sldId id="287" r:id="rId12"/>
    <p:sldId id="288" r:id="rId13"/>
    <p:sldId id="290" r:id="rId14"/>
    <p:sldId id="292" r:id="rId15"/>
    <p:sldId id="293" r:id="rId16"/>
    <p:sldId id="289" r:id="rId17"/>
    <p:sldId id="294" r:id="rId18"/>
    <p:sldId id="296" r:id="rId19"/>
    <p:sldId id="298" r:id="rId20"/>
    <p:sldId id="299" r:id="rId21"/>
    <p:sldId id="300" r:id="rId22"/>
    <p:sldId id="301" r:id="rId23"/>
    <p:sldId id="302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5" r:id="rId37"/>
  </p:sldIdLst>
  <p:sldSz cx="9144000" cy="5143500" type="screen16x9"/>
  <p:notesSz cx="7010400" cy="9296400"/>
  <p:custDataLst>
    <p:tags r:id="rId3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577">
          <p15:clr>
            <a:srgbClr val="A4A3A4"/>
          </p15:clr>
        </p15:guide>
        <p15:guide id="3" pos="180">
          <p15:clr>
            <a:srgbClr val="A4A3A4"/>
          </p15:clr>
        </p15:guide>
        <p15:guide id="4" orient="horz" pos="1620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295A"/>
    <a:srgbClr val="CE1126"/>
    <a:srgbClr val="D74324"/>
    <a:srgbClr val="42AEAF"/>
    <a:srgbClr val="00447C"/>
    <a:srgbClr val="FFFFFF"/>
    <a:srgbClr val="444444"/>
    <a:srgbClr val="C76C1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86" y="218"/>
      </p:cViewPr>
      <p:guideLst>
        <p:guide orient="horz" pos="3072"/>
        <p:guide pos="5577"/>
        <p:guide pos="18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gs" Target="tags/tag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CF43D7-29F5-480F-80CB-DCA41887C898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F950A6-8AFA-4458-AF00-DC75E577C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20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584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35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914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486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382588"/>
            <a:ext cx="6981825" cy="39274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1050" b="1" u="sng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Conversation starters</a:t>
            </a:r>
          </a:p>
          <a:p>
            <a:pPr marL="0" indent="0">
              <a:buNone/>
            </a:pP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One of the most difficult aspects of mentoring is starting the conversation.  </a:t>
            </a:r>
          </a:p>
          <a:p>
            <a:pPr marL="0" indent="0">
              <a:buNone/>
            </a:pP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Here are some tips to help open the doors for effective two-way communication</a:t>
            </a:r>
            <a:r>
              <a:rPr lang="en-US" altLang="en-US" sz="1200" u="sng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:</a:t>
            </a:r>
            <a:endParaRPr lang="en-US" altLang="en-US" sz="1200" u="sng" kern="1200" dirty="0">
              <a:solidFill>
                <a:schemeClr val="tx1"/>
              </a:solidFill>
              <a:latin typeface="Museo Sans For Dell" pitchFamily="2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en-US" sz="1400" b="1" u="sng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Mentors</a:t>
            </a:r>
          </a:p>
          <a:p>
            <a:r>
              <a:rPr lang="en-US" altLang="en-US" sz="1200" b="1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Share something about yourself</a:t>
            </a: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 and help break the ice.  Begin by telling your mentee something about yourself.  What are the most interesting aspects of your work?  What motivates you to do well at Dell? </a:t>
            </a:r>
          </a:p>
          <a:p>
            <a:r>
              <a:rPr lang="en-US" altLang="en-US" sz="1200" b="1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Share lessons you have learned</a:t>
            </a: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 </a:t>
            </a:r>
            <a:r>
              <a:rPr lang="en-US" altLang="en-US" sz="1200" b="1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along the way.</a:t>
            </a: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 Describe significant career decisions, “nuggets” of experiences, risks you have taken, choices you have made. What do you know now; that you wish you knew then?</a:t>
            </a:r>
          </a:p>
          <a:p>
            <a:r>
              <a:rPr lang="en-US" altLang="en-US" sz="1200" b="1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Share personal vulnerabilities</a:t>
            </a: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. What mistakes have you made that you thought would have a negative impact on your career?  How did you learn from these mistakes?  What would you have done differently?  </a:t>
            </a:r>
          </a:p>
          <a:p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Share aspirations, risks taken etc.</a:t>
            </a:r>
          </a:p>
          <a:p>
            <a:pPr>
              <a:buNone/>
            </a:pPr>
            <a:endParaRPr lang="en-US" altLang="en-US" sz="1200" b="1" kern="1200" dirty="0">
              <a:solidFill>
                <a:schemeClr val="tx1"/>
              </a:solidFill>
              <a:latin typeface="Museo Sans For Dell" pitchFamily="2" charset="0"/>
              <a:ea typeface="+mn-ea"/>
              <a:cs typeface="+mn-cs"/>
            </a:endParaRPr>
          </a:p>
          <a:p>
            <a:pPr>
              <a:buNone/>
            </a:pPr>
            <a:r>
              <a:rPr lang="en-US" altLang="en-US" sz="1400" b="1" u="sng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Mentees	</a:t>
            </a:r>
          </a:p>
          <a:p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Share something about yourself? </a:t>
            </a:r>
          </a:p>
          <a:p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What are two important personal values (i.e. honesty, ethics) that you incorporate into your work style?</a:t>
            </a:r>
          </a:p>
          <a:p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 How would you describe your ideal work situation (in terms of type of work, colleagues, environment, etc.)? </a:t>
            </a:r>
          </a:p>
          <a:p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What drives you?</a:t>
            </a:r>
          </a:p>
          <a:p>
            <a:pPr marL="0" indent="0">
              <a:buNone/>
            </a:pPr>
            <a:r>
              <a:rPr lang="en-US" altLang="en-US" sz="1200" kern="1200" dirty="0">
                <a:solidFill>
                  <a:schemeClr val="tx1"/>
                </a:solidFill>
                <a:latin typeface="Museo Sans For Dell" pitchFamily="2" charset="0"/>
                <a:ea typeface="+mn-ea"/>
                <a:cs typeface="+mn-cs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138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7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97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81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66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6794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02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337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428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08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863" y="382588"/>
            <a:ext cx="6969125" cy="3921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39725" indent="-339725" eaLnBrk="1" hangingPunct="1">
              <a:buNone/>
              <a:defRPr/>
            </a:pPr>
            <a:r>
              <a:rPr lang="en-US" sz="1200" b="1" dirty="0"/>
              <a:t>Functional Competencies</a:t>
            </a:r>
          </a:p>
          <a:p>
            <a:pPr marL="339725" indent="-339725" eaLnBrk="1" hangingPunct="1">
              <a:buFont typeface="Wingdings" pitchFamily="2" charset="2"/>
              <a:buChar char="§"/>
              <a:defRPr/>
            </a:pPr>
            <a:r>
              <a:rPr lang="en-US" sz="1200" dirty="0"/>
              <a:t>Core competencies for your function</a:t>
            </a:r>
          </a:p>
          <a:p>
            <a:pPr marL="609600" indent="-609600" eaLnBrk="1" hangingPunct="1">
              <a:spcBef>
                <a:spcPts val="1800"/>
              </a:spcBef>
              <a:buFont typeface="Wingdings 3" pitchFamily="18" charset="2"/>
              <a:buNone/>
              <a:defRPr/>
            </a:pPr>
            <a:r>
              <a:rPr lang="en-US" sz="1200" b="1" dirty="0"/>
              <a:t>360 feedback tool</a:t>
            </a:r>
          </a:p>
          <a:p>
            <a:pPr marL="339725" indent="-339725" eaLnBrk="1" hangingPunct="1">
              <a:buFont typeface="Wingdings" pitchFamily="2" charset="2"/>
              <a:buChar char="§"/>
              <a:defRPr/>
            </a:pPr>
            <a:r>
              <a:rPr lang="en-US" sz="1200" dirty="0"/>
              <a:t>Others can provide insight on your development needs (learners) or areas of strength (advisors)</a:t>
            </a:r>
          </a:p>
          <a:p>
            <a:pPr marL="609600" indent="-609600" eaLnBrk="1" hangingPunct="1">
              <a:spcBef>
                <a:spcPts val="1800"/>
              </a:spcBef>
              <a:buFont typeface="Wingdings 3" pitchFamily="18" charset="2"/>
              <a:buNone/>
              <a:defRPr/>
            </a:pPr>
            <a:r>
              <a:rPr lang="en-US" sz="1200" b="1" dirty="0"/>
              <a:t>Performance Plan/IDP</a:t>
            </a:r>
          </a:p>
          <a:p>
            <a:pPr marL="339725" indent="-339725" eaLnBrk="1" hangingPunct="1">
              <a:buFont typeface="Wingdings" pitchFamily="2" charset="2"/>
              <a:buChar char="§"/>
              <a:defRPr/>
            </a:pPr>
            <a:r>
              <a:rPr lang="en-US" sz="1200" dirty="0"/>
              <a:t>Consult your performance plan and Individual Development Plan</a:t>
            </a:r>
          </a:p>
          <a:p>
            <a:pPr marL="609600" indent="-609600" eaLnBrk="1" hangingPunct="1">
              <a:spcBef>
                <a:spcPts val="1800"/>
              </a:spcBef>
              <a:buFont typeface="Wingdings 3" pitchFamily="18" charset="2"/>
              <a:buNone/>
              <a:defRPr/>
            </a:pPr>
            <a:r>
              <a:rPr lang="en-US" sz="1200" b="1" dirty="0"/>
              <a:t>Discussion with your Manager</a:t>
            </a:r>
          </a:p>
          <a:p>
            <a:pPr marL="339725" indent="-339725" eaLnBrk="1" hangingPunct="1">
              <a:buFont typeface="Wingdings" pitchFamily="2" charset="2"/>
              <a:buChar char="§"/>
              <a:defRPr/>
            </a:pPr>
            <a:r>
              <a:rPr lang="en-US" sz="1200" dirty="0"/>
              <a:t>Areas for improvement </a:t>
            </a:r>
          </a:p>
          <a:p>
            <a:pPr marL="339725" indent="-339725" eaLnBrk="1" hangingPunct="1">
              <a:buFont typeface="Wingdings" pitchFamily="2" charset="2"/>
              <a:buChar char="§"/>
              <a:defRPr/>
            </a:pPr>
            <a:r>
              <a:rPr lang="en-US" sz="1200" dirty="0"/>
              <a:t>Areas of expertise that you may share with others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04BB6B-BEDE-48E4-970F-8DFC0D4B5AE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96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18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286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566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9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F950A6-8AFA-4458-AF00-DC75E577C6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3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5775" y="384175"/>
            <a:ext cx="6040438" cy="33988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02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64336"/>
      </p:ext>
    </p:extLst>
  </p:cSld>
  <p:clrMapOvr>
    <a:masterClrMapping/>
  </p:clrMapOvr>
  <p:transition spd="med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4056"/>
            <a:ext cx="4865304" cy="48633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767409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40979106"/>
      </p:ext>
    </p:extLst>
  </p:cSld>
  <p:clrMapOvr>
    <a:masterClrMapping/>
  </p:clrMapOvr>
  <p:transition spd="med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840802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113366"/>
            <a:ext cx="4305300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541463"/>
            <a:ext cx="4291012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98934467"/>
      </p:ext>
    </p:extLst>
  </p:cSld>
  <p:clrMapOvr>
    <a:masterClrMapping/>
  </p:clrMapOvr>
  <p:transition spd="med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1681488508"/>
      </p:ext>
    </p:extLst>
  </p:cSld>
  <p:clrMapOvr>
    <a:masterClrMapping/>
  </p:clrMapOvr>
  <p:transition spd="med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513054"/>
      </p:ext>
    </p:extLst>
  </p:cSld>
  <p:clrMapOvr>
    <a:masterClrMapping/>
  </p:clrMapOvr>
  <p:transition spd="med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45338"/>
      </p:ext>
    </p:extLst>
  </p:cSld>
  <p:clrMapOvr>
    <a:masterClrMapping/>
  </p:clrMapOvr>
  <p:transition spd="med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86577"/>
      </p:ext>
    </p:extLst>
  </p:cSld>
  <p:clrMapOvr>
    <a:masterClrMapping/>
  </p:clrMapOvr>
  <p:transition spd="med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273"/>
      </p:ext>
    </p:extLst>
  </p:cSld>
  <p:clrMapOvr>
    <a:masterClrMapping/>
  </p:clrMapOvr>
  <p:transition spd="med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224"/>
      </p:ext>
    </p:extLst>
  </p:cSld>
  <p:clrMapOvr>
    <a:masterClrMapping/>
  </p:clrMapOvr>
  <p:transition spd="med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1017"/>
      </p:ext>
    </p:extLst>
  </p:cSld>
  <p:clrMapOvr>
    <a:masterClrMapping/>
  </p:clrMapOvr>
  <p:transition spd="med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ea typeface="Arial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5723"/>
      </p:ext>
    </p:extLst>
  </p:cSld>
  <p:clrMapOvr>
    <a:masterClrMapping/>
  </p:clrMapOvr>
  <p:transition spd="med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37455"/>
      </p:ext>
    </p:extLst>
  </p:cSld>
  <p:clrMapOvr>
    <a:masterClrMapping/>
  </p:clrMapOvr>
  <p:transition spd="med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lIns="0" rIns="0"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1332"/>
      </p:ext>
    </p:extLst>
  </p:cSld>
  <p:clrMapOvr>
    <a:masterClrMapping/>
  </p:clrMapOvr>
  <p:transition spd="med">
    <p:wipe dir="r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72256"/>
      </p:ext>
    </p:extLst>
  </p:cSld>
  <p:clrMapOvr>
    <a:masterClrMapping/>
  </p:clrMapOvr>
  <p:transition spd="med">
    <p:wipe dir="r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 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0911"/>
      </p:ext>
    </p:extLst>
  </p:cSld>
  <p:clrMapOvr>
    <a:masterClrMapping/>
  </p:clrMapOvr>
  <p:transition spd="med">
    <p:wipe dir="r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68060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196171"/>
            <a:ext cx="8248650" cy="3323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960120"/>
            <a:ext cx="8229600" cy="99591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spcBef>
                <a:spcPts val="9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1500">
                <a:solidFill>
                  <a:schemeClr val="tx1"/>
                </a:solidFill>
                <a:latin typeface="Museo Sans For Dell" pitchFamily="2" charset="0"/>
              </a:defRPr>
            </a:lvl1pPr>
            <a:lvl2pPr marL="429816" indent="-173831">
              <a:spcBef>
                <a:spcPts val="225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350">
                <a:solidFill>
                  <a:schemeClr val="tx1"/>
                </a:solidFill>
                <a:latin typeface="Museo Sans For Dell" pitchFamily="2" charset="0"/>
              </a:defRPr>
            </a:lvl2pPr>
            <a:lvl3pPr>
              <a:spcBef>
                <a:spcPts val="225"/>
              </a:spcBef>
              <a:spcAft>
                <a:spcPts val="0"/>
              </a:spcAft>
              <a:buClr>
                <a:schemeClr val="bg1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3pPr>
            <a:lvl4pPr>
              <a:spcBef>
                <a:spcPts val="225"/>
              </a:spcBef>
              <a:spcAft>
                <a:spcPts val="0"/>
              </a:spcAft>
              <a:buClr>
                <a:schemeClr val="bg1"/>
              </a:buClr>
              <a:defRPr sz="1050" baseline="0">
                <a:solidFill>
                  <a:schemeClr val="tx1"/>
                </a:solidFill>
                <a:latin typeface="Museo Sans For Dell" pitchFamily="2" charset="0"/>
              </a:defRPr>
            </a:lvl4pPr>
            <a:lvl5pPr>
              <a:spcBef>
                <a:spcPts val="225"/>
              </a:spcBef>
              <a:spcAft>
                <a:spcPts val="0"/>
              </a:spcAft>
              <a:buClr>
                <a:schemeClr val="bg1"/>
              </a:buClr>
              <a:defRPr sz="9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7046078"/>
      </p:ext>
    </p:extLst>
  </p:cSld>
  <p:clrMapOvr>
    <a:masterClrMapping/>
  </p:clrMapOvr>
  <p:transition spd="med">
    <p:wipe dir="r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" y="525288"/>
            <a:ext cx="7312227" cy="9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40199"/>
      </p:ext>
    </p:extLst>
  </p:cSld>
  <p:clrMapOvr>
    <a:masterClrMapping/>
  </p:clrMapOvr>
  <p:transition spd="med">
    <p:wipe dir="r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50577841"/>
      </p:ext>
    </p:extLst>
  </p:cSld>
  <p:clrMapOvr>
    <a:masterClrMapping/>
  </p:clrMapOvr>
  <p:transition spd="med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007DB8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6985926"/>
      </p:ext>
    </p:extLst>
  </p:cSld>
  <p:clrMapOvr>
    <a:masterClrMapping/>
  </p:clrMapOvr>
  <p:transition spd="med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78571362"/>
      </p:ext>
    </p:extLst>
  </p:cSld>
  <p:clrMapOvr>
    <a:masterClrMapping/>
  </p:clrMapOvr>
  <p:transition spd="med">
    <p:wipe dir="r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DB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355380"/>
      </p:ext>
    </p:extLst>
  </p:cSld>
  <p:clrMapOvr>
    <a:masterClrMapping/>
  </p:clrMapOvr>
  <p:transition spd="med">
    <p:wipe dir="r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58704678"/>
      </p:ext>
    </p:extLst>
  </p:cSld>
  <p:clrMapOvr>
    <a:masterClrMapping/>
  </p:clrMapOvr>
  <p:transition spd="med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49704"/>
      </p:ext>
    </p:extLst>
  </p:cSld>
  <p:clrMapOvr>
    <a:masterClrMapping/>
  </p:clrMapOvr>
  <p:transition spd="med">
    <p:wipe dir="r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19" y="1280160"/>
            <a:ext cx="7955279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None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chemeClr val="bg2"/>
                </a:solidFill>
                <a:latin typeface="Museo Sans For Dell" pitchFamily="2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chemeClr val="bg2"/>
                </a:solidFill>
                <a:latin typeface="Museo Sans For Dell" pitchFamily="2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33917391"/>
      </p:ext>
    </p:extLst>
  </p:cSld>
  <p:clrMapOvr>
    <a:masterClrMapping/>
  </p:clrMapOvr>
  <p:transition spd="med">
    <p:wipe dir="r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280160"/>
            <a:ext cx="7924386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4055541"/>
      </p:ext>
    </p:extLst>
  </p:cSld>
  <p:clrMapOvr>
    <a:masterClrMapping/>
  </p:clrMapOvr>
  <p:transition spd="med">
    <p:wipe dir="r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389120" y="1280160"/>
            <a:ext cx="384048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361687"/>
      </p:ext>
    </p:extLst>
  </p:cSld>
  <p:clrMapOvr>
    <a:masterClrMapping/>
  </p:clrMapOvr>
  <p:transition spd="med">
    <p:wipe dir="r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6781" y="274319"/>
            <a:ext cx="4285279" cy="64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274320" y="1280160"/>
            <a:ext cx="4283860" cy="320040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defRPr sz="14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4675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000" b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defRPr sz="1800" b="0">
                <a:solidFill>
                  <a:schemeClr val="bg2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2782705"/>
      </p:ext>
    </p:extLst>
  </p:cSld>
  <p:clrMapOvr>
    <a:masterClrMapping/>
  </p:clrMapOvr>
  <p:transition spd="med">
    <p:wipe dir="r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left margin with subhead and two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74320"/>
            <a:ext cx="4297680" cy="664797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</a:t>
            </a:r>
            <a:br>
              <a:rPr lang="en-US" dirty="0"/>
            </a:br>
            <a:r>
              <a:rPr lang="en-US" dirty="0"/>
              <a:t>page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42976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20" y="1113348"/>
            <a:ext cx="4297680" cy="2388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781314633"/>
      </p:ext>
    </p:extLst>
  </p:cSld>
  <p:clrMapOvr>
    <a:masterClrMapping/>
  </p:clrMapOvr>
  <p:transition spd="med">
    <p:wipe dir="r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6479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4250452832"/>
      </p:ext>
    </p:extLst>
  </p:cSld>
  <p:clrMapOvr>
    <a:masterClrMapping/>
  </p:clrMapOvr>
  <p:transition spd="med">
    <p:wipe dir="r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2795243227"/>
      </p:ext>
    </p:extLst>
  </p:cSld>
  <p:clrMapOvr>
    <a:masterClrMapping/>
  </p:clrMapOvr>
  <p:transition spd="med">
    <p:wipe dir="r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vider slide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494206901"/>
      </p:ext>
    </p:extLst>
  </p:cSld>
  <p:clrMapOvr>
    <a:masterClrMapping/>
  </p:clrMapOvr>
  <p:transition spd="med">
    <p:wipe dir="r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vider slide_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3953556914"/>
      </p:ext>
    </p:extLst>
  </p:cSld>
  <p:clrMapOvr>
    <a:masterClrMapping/>
  </p:clrMapOvr>
  <p:transition spd="med">
    <p:wipe dir="r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Dell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007DB8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1429765838"/>
      </p:ext>
    </p:extLst>
  </p:cSld>
  <p:clrMapOvr>
    <a:masterClrMapping/>
  </p:clrMapOvr>
  <p:transition spd="med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DellGray">
    <p:bg>
      <p:bgPr>
        <a:solidFill>
          <a:srgbClr val="8080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6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0" y="274320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361477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0" y="2252133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Font typeface="Wingdings" pitchFamily="2" charset="2"/>
              <a:buNone/>
              <a:defRPr sz="2000" b="1" i="0" smtClean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491" y="3862847"/>
            <a:ext cx="932650" cy="9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22185"/>
      </p:ext>
    </p:extLst>
  </p:cSld>
  <p:clrMapOvr>
    <a:masterClrMapping/>
  </p:clrMapOvr>
  <p:transition spd="med">
    <p:wipe dir="r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6EA204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3877095625"/>
      </p:ext>
    </p:extLst>
  </p:cSld>
  <p:clrMapOvr>
    <a:masterClrMapping/>
  </p:clrMapOvr>
  <p:transition spd="med">
    <p:wipe dir="r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EE6411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628304289"/>
      </p:ext>
    </p:extLst>
  </p:cSld>
  <p:clrMapOvr>
    <a:masterClrMapping/>
  </p:clrMapOvr>
  <p:transition spd="med">
    <p:wipe dir="r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</p:spTree>
    <p:extLst>
      <p:ext uri="{BB962C8B-B14F-4D97-AF65-F5344CB8AC3E}">
        <p14:creationId xmlns:p14="http://schemas.microsoft.com/office/powerpoint/2010/main" val="3926620868"/>
      </p:ext>
    </p:extLst>
  </p:cSld>
  <p:clrMapOvr>
    <a:masterClrMapping/>
  </p:clrMapOvr>
  <p:transition spd="med">
    <p:wipe dir="r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74319" y="1097280"/>
            <a:ext cx="7955280" cy="2388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74320" y="1554480"/>
            <a:ext cx="7955280" cy="301752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AAAAAA"/>
              </a:buClr>
              <a:buFont typeface="Arial" pitchFamily="34" charset="0"/>
              <a:buChar char="•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73088" indent="-231775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buFont typeface="Museo Sans For Dell" pitchFamily="2" charset="0"/>
              <a:buChar char="–"/>
              <a:defRPr sz="1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000" baseline="0">
                <a:solidFill>
                  <a:schemeClr val="bg2"/>
                </a:solidFill>
                <a:latin typeface="Museo Sans For Dell" pitchFamily="2" charset="0"/>
              </a:defRPr>
            </a:lvl4pPr>
            <a:lvl5pPr>
              <a:spcBef>
                <a:spcPts val="300"/>
              </a:spcBef>
              <a:spcAft>
                <a:spcPts val="0"/>
              </a:spcAft>
              <a:buClr>
                <a:srgbClr val="AAAAAA"/>
              </a:buClr>
              <a:defRPr sz="1200">
                <a:solidFill>
                  <a:schemeClr val="tx1"/>
                </a:solidFill>
                <a:latin typeface="Museo Sans For Dell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5387910"/>
      </p:ext>
    </p:extLst>
  </p:cSld>
  <p:clrMapOvr>
    <a:masterClrMapping/>
  </p:clrMapOvr>
  <p:transition spd="med">
    <p:wipe dir="r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vider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007DB8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40181"/>
      </p:ext>
    </p:extLst>
  </p:cSld>
  <p:clrMapOvr>
    <a:masterClrMapping/>
  </p:clrMapOvr>
  <p:transition spd="med">
    <p:wipe dir="r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 slide_Dell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1748271"/>
            <a:ext cx="6850901" cy="14957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defRPr sz="5400" baseline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divider slide title 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9144000" cy="5150644"/>
          </a:xfrm>
          <a:prstGeom prst="rect">
            <a:avLst/>
          </a:prstGeom>
          <a:solidFill>
            <a:srgbClr val="808080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760" y="1798082"/>
            <a:ext cx="155448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383607"/>
      </p:ext>
    </p:extLst>
  </p:cSld>
  <p:clrMapOvr>
    <a:masterClrMapping/>
  </p:clrMapOvr>
  <p:transition spd="med">
    <p:wipe dir="r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_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21"/>
          <p:cNvSpPr>
            <a:spLocks noGrp="1"/>
          </p:cNvSpPr>
          <p:nvPr>
            <p:ph type="ctrTitle" hasCustomPrompt="1"/>
          </p:nvPr>
        </p:nvSpPr>
        <p:spPr>
          <a:xfrm>
            <a:off x="274321" y="-164591"/>
            <a:ext cx="5200791" cy="1661993"/>
          </a:xfrm>
          <a:prstGeom prst="rect">
            <a:avLst/>
          </a:prstGeom>
        </p:spPr>
        <p:txBody>
          <a:bodyPr wrap="square" lIns="0" rIns="0" anchor="b" anchorCtr="0">
            <a:norm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5400" b="0" i="0" smtClean="0">
                <a:solidFill>
                  <a:schemeClr val="accent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title slide</a:t>
            </a:r>
          </a:p>
        </p:txBody>
      </p:sp>
      <p:sp>
        <p:nvSpPr>
          <p:cNvPr id="10" name="Text Placeholder 12"/>
          <p:cNvSpPr>
            <a:spLocks noGrp="1"/>
          </p:cNvSpPr>
          <p:nvPr>
            <p:ph type="subTitle" idx="1" hasCustomPrompt="1"/>
          </p:nvPr>
        </p:nvSpPr>
        <p:spPr>
          <a:xfrm>
            <a:off x="274321" y="1497402"/>
            <a:ext cx="5200791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spcBef>
                <a:spcPts val="0"/>
              </a:spcBef>
              <a:buFont typeface="Wingdings" pitchFamily="2" charset="2"/>
              <a:buNone/>
              <a:defRPr sz="2000" b="0" i="0" smtClean="0">
                <a:solidFill>
                  <a:schemeClr val="accent1"/>
                </a:solidFill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43627084"/>
      </p:ext>
    </p:extLst>
  </p:cSld>
  <p:clrMapOvr>
    <a:masterClrMapping/>
  </p:clrMapOvr>
  <p:transition spd="med">
    <p:wipe dir="r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3439" y="530967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1103" y="141761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70822-48CA-4016-9B60-FE4FDD6CDE05}" type="slidenum">
              <a:rPr lang="en-GB" smtClean="0">
                <a:solidFill>
                  <a:srgbClr val="444444">
                    <a:tint val="75000"/>
                  </a:srgbClr>
                </a:solidFill>
              </a:rPr>
              <a:pPr/>
              <a:t>‹#›</a:t>
            </a:fld>
            <a:endParaRPr lang="en-GB">
              <a:solidFill>
                <a:srgbClr val="444444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61270"/>
      </p:ext>
    </p:extLst>
  </p:cSld>
  <p:clrMapOvr>
    <a:masterClrMapping/>
  </p:clrMapOvr>
  <p:transition spd="med">
    <p:wipe dir="r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no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472577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</p:spTree>
    <p:extLst>
      <p:ext uri="{BB962C8B-B14F-4D97-AF65-F5344CB8AC3E}">
        <p14:creationId xmlns:p14="http://schemas.microsoft.com/office/powerpoint/2010/main" val="3279585214"/>
      </p:ext>
    </p:extLst>
  </p:cSld>
  <p:clrMapOvr>
    <a:masterClrMapping/>
  </p:clrMapOvr>
  <p:transition spd="med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55196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think-cell Slide" r:id="rId4" imgW="470" imgH="469" progId="TCLayout.ActiveDocument.1">
                  <p:embed/>
                </p:oleObj>
              </mc:Choice>
              <mc:Fallback>
                <p:oleObj name="think-cell Slide" r:id="rId4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1pPr>
            <a:lvl2pPr marL="341312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2pPr>
            <a:lvl3pPr marL="688975" inden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buNone/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1353539"/>
      </p:ext>
    </p:extLst>
  </p:cSld>
  <p:clrMapOvr>
    <a:masterClrMapping/>
  </p:clrMapOvr>
  <p:transition spd="med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Bullete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79581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51854600"/>
      </p:ext>
    </p:extLst>
  </p:cSld>
  <p:clrMapOvr>
    <a:masterClrMapping/>
  </p:clrMapOvr>
  <p:transition spd="med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5"/>
            <a:ext cx="7955280" cy="64008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Text Placeholder 12"/>
          <p:cNvSpPr>
            <a:spLocks noGrp="1"/>
          </p:cNvSpPr>
          <p:nvPr>
            <p:ph type="subTitle" idx="11" hasCustomPrompt="1"/>
          </p:nvPr>
        </p:nvSpPr>
        <p:spPr>
          <a:xfrm>
            <a:off x="266700" y="1057766"/>
            <a:ext cx="7960422" cy="313267"/>
          </a:xfrm>
          <a:prstGeom prst="rect">
            <a:avLst/>
          </a:prstGeom>
        </p:spPr>
        <p:txBody>
          <a:bodyPr lIns="0" rIns="0" anchor="t" anchorCtr="0"/>
          <a:lstStyle>
            <a:lvl1pPr marL="228600" indent="-228600">
              <a:buNone/>
              <a:defRPr lang="en-US" b="1" dirty="0" smtClean="0"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pPr marL="0" lvl="0" indent="0"/>
            <a:r>
              <a:rPr lang="en-US" dirty="0"/>
              <a:t>Click to edit master subtitle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541463"/>
            <a:ext cx="7958137" cy="2928937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0411190"/>
      </p:ext>
    </p:extLst>
  </p:cSld>
  <p:clrMapOvr>
    <a:masterClrMapping/>
  </p:clrMapOvr>
  <p:transition spd="med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19" y="271886"/>
            <a:ext cx="7955280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1463" y="1277938"/>
            <a:ext cx="3843337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4376738" y="1277938"/>
            <a:ext cx="385286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2005234"/>
      </p:ext>
    </p:extLst>
  </p:cSld>
  <p:clrMapOvr>
    <a:masterClrMapping/>
  </p:clrMapOvr>
  <p:transition spd="med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left margi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3050" y="271463"/>
            <a:ext cx="4295219" cy="640080"/>
          </a:xfrm>
          <a:prstGeom prst="rect">
            <a:avLst/>
          </a:prstGeom>
        </p:spPr>
        <p:txBody>
          <a:bodyPr lIns="0" rIns="0"/>
          <a:lstStyle>
            <a:lvl1pPr>
              <a:defRPr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content page title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271464" y="1277938"/>
            <a:ext cx="4291012" cy="3192461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2pPr>
            <a:lvl3pPr marL="858838" indent="-169863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  <a:ea typeface="Arial"/>
              </a:defRPr>
            </a:lvl3pPr>
            <a:lvl4pPr marL="1258888" indent="-2301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>
                <a:latin typeface="+mn-lt"/>
              </a:defRPr>
            </a:lvl4pPr>
            <a:lvl5pPr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 sz="10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5405081"/>
      </p:ext>
    </p:extLst>
  </p:cSld>
  <p:clrMapOvr>
    <a:masterClrMapping/>
  </p:clrMapOvr>
  <p:transition spd="med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44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6"/>
            </p:custDataLst>
            <p:extLst>
              <p:ext uri="{D42A27DB-BD31-4B8C-83A1-F6EECF244321}">
                <p14:modId xmlns:p14="http://schemas.microsoft.com/office/powerpoint/2010/main" val="229047076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27" imgW="470" imgH="469" progId="TCLayout.ActiveDocument.1">
                  <p:embed/>
                </p:oleObj>
              </mc:Choice>
              <mc:Fallback>
                <p:oleObj name="think-cell Slide" r:id="rId27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7/18/2019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fld id="{E00CF047-7350-4707-AA1A-E56FA69586CC}" type="datetime1">
              <a:rPr lang="en-US" sz="9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t>7/18/2019</a:t>
            </a:fld>
            <a:endParaRPr lang="en-US" sz="900" dirty="0">
              <a:solidFill>
                <a:schemeClr val="bg2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74" y="4610378"/>
            <a:ext cx="348663" cy="34866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5274" y="4832722"/>
            <a:ext cx="0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5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5274" y="4832722"/>
            <a:ext cx="0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endParaRPr lang="en-US" sz="85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5274" y="4832722"/>
            <a:ext cx="141064" cy="11990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850" b="0" kern="1200" smtClean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850" b="0" kern="1200" dirty="0" err="1">
              <a:solidFill>
                <a:schemeClr val="bg2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8776" y="4833812"/>
            <a:ext cx="243656" cy="11772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r>
              <a:rPr lang="en-US" sz="850" kern="1200" dirty="0">
                <a:solidFill>
                  <a:schemeClr val="bg2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of 21</a:t>
            </a:r>
          </a:p>
        </p:txBody>
      </p:sp>
      <p:sp>
        <p:nvSpPr>
          <p:cNvPr id="23" name="fl" descr="                                              Internal Use - Confidential - Privileged&#10;&#10;"/>
          <p:cNvSpPr txBox="1"/>
          <p:nvPr/>
        </p:nvSpPr>
        <p:spPr>
          <a:xfrm>
            <a:off x="0" y="4617720"/>
            <a:ext cx="9144000" cy="466794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0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- Privileged</a:t>
            </a: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000" b="0" i="0" u="none" baseline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1000" b="0" i="0" u="none" baseline="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4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EBB6D91C-90F0-4DB7-A6D4-2F00D52C3372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 err="1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48278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23" r:id="rId1"/>
    <p:sldLayoutId id="2147484428" r:id="rId2"/>
    <p:sldLayoutId id="2147484405" r:id="rId3"/>
    <p:sldLayoutId id="2147484418" r:id="rId4"/>
    <p:sldLayoutId id="2147484462" r:id="rId5"/>
    <p:sldLayoutId id="2147484463" r:id="rId6"/>
    <p:sldLayoutId id="2147484464" r:id="rId7"/>
    <p:sldLayoutId id="2147484465" r:id="rId8"/>
    <p:sldLayoutId id="2147484466" r:id="rId9"/>
    <p:sldLayoutId id="2147484467" r:id="rId10"/>
    <p:sldLayoutId id="2147484468" r:id="rId11"/>
    <p:sldLayoutId id="2147484469" r:id="rId12"/>
    <p:sldLayoutId id="2147484470" r:id="rId13"/>
    <p:sldLayoutId id="2147484411" r:id="rId14"/>
    <p:sldLayoutId id="2147484454" r:id="rId15"/>
    <p:sldLayoutId id="2147484451" r:id="rId16"/>
    <p:sldLayoutId id="2147484396" r:id="rId17"/>
    <p:sldLayoutId id="2147484420" r:id="rId18"/>
    <p:sldLayoutId id="2147484421" r:id="rId19"/>
    <p:sldLayoutId id="2147484413" r:id="rId20"/>
    <p:sldLayoutId id="2147484459" r:id="rId21"/>
    <p:sldLayoutId id="2147484458" r:id="rId22"/>
    <p:sldLayoutId id="2147484498" r:id="rId23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7/18/2019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  <p:sp>
        <p:nvSpPr>
          <p:cNvPr id="13" name="TextBox 12" hidden="1"/>
          <p:cNvSpPr txBox="1"/>
          <p:nvPr/>
        </p:nvSpPr>
        <p:spPr>
          <a:xfrm>
            <a:off x="1895476" y="4825328"/>
            <a:ext cx="649537" cy="12465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fld id="{E00CF047-7350-4707-AA1A-E56FA69586CC}" type="datetime1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5C3"/>
                </a:buClr>
              </a:pPr>
              <a:t>7/18/2019</a:t>
            </a:fld>
            <a:endParaRPr lang="en-US" sz="900" dirty="0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95274" y="4873846"/>
            <a:ext cx="441908" cy="26965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 err="1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endParaRPr lang="en-US" sz="900" dirty="0" err="1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95274" y="4873847"/>
            <a:ext cx="265176" cy="89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fld id="{58EC7406-F4CC-4ABF-902E-2AF4E70E5C0F}" type="slidenum">
              <a:rPr lang="en-US" sz="900" smtClean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pPr>
                <a:lnSpc>
                  <a:spcPct val="90000"/>
                </a:lnSpc>
                <a:buClr>
                  <a:srgbClr val="0085C3"/>
                </a:buClr>
              </a:pPr>
              <a:t>‹#›</a:t>
            </a:fld>
            <a:endParaRPr lang="en-US" sz="900" dirty="0" err="1">
              <a:solidFill>
                <a:srgbClr val="000000">
                  <a:lumMod val="50000"/>
                  <a:lumOff val="50000"/>
                </a:srgbClr>
              </a:solidFill>
              <a:latin typeface="Arial" panose="020B0604020202020204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472006" y="4873846"/>
            <a:ext cx="265176" cy="891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>
              <a:lnSpc>
                <a:spcPct val="90000"/>
              </a:lnSpc>
              <a:buClr>
                <a:srgbClr val="0085C3"/>
              </a:buClr>
            </a:pPr>
            <a:r>
              <a:rPr lang="en-US" sz="900" dirty="0">
                <a:solidFill>
                  <a:srgbClr val="000000">
                    <a:lumMod val="50000"/>
                    <a:lumOff val="50000"/>
                  </a:srgbClr>
                </a:solidFill>
                <a:latin typeface="Arial" panose="020B0604020202020204"/>
              </a:rPr>
              <a:t>of 22</a:t>
            </a:r>
          </a:p>
        </p:txBody>
      </p:sp>
      <p:sp>
        <p:nvSpPr>
          <p:cNvPr id="3" name="fl" descr="                                              Internal Use - Confidential - Privileged&#10;&#10;"/>
          <p:cNvSpPr txBox="1"/>
          <p:nvPr userDrawn="1"/>
        </p:nvSpPr>
        <p:spPr>
          <a:xfrm>
            <a:off x="0" y="4516120"/>
            <a:ext cx="9144000" cy="6617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000" b="0" i="0" u="none" baseline="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- Privileged</a:t>
            </a: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 b="0" i="0" u="none" baseline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85C3"/>
              </a:buClr>
            </a:pPr>
            <a:endParaRPr lang="en-US" sz="1000" b="0" i="0" u="none" baseline="0" dirty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MSIPCMContentMarking" descr="{&quot;HashCode&quot;:-1913046509,&quot;Placement&quot;:&quot;Footer&quot;}">
            <a:extLst>
              <a:ext uri="{FF2B5EF4-FFF2-40B4-BE49-F238E27FC236}">
                <a16:creationId xmlns:a16="http://schemas.microsoft.com/office/drawing/2014/main" id="{6DFD16D4-425E-4D51-A01B-C8C3CAF03DD2}"/>
              </a:ext>
            </a:extLst>
          </p:cNvPr>
          <p:cNvSpPr txBox="1"/>
          <p:nvPr userDrawn="1"/>
        </p:nvSpPr>
        <p:spPr>
          <a:xfrm>
            <a:off x="0" y="4949517"/>
            <a:ext cx="1028784" cy="19398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600">
                <a:solidFill>
                  <a:srgbClr val="7F7F7F"/>
                </a:solidFill>
                <a:latin typeface="Calibri" panose="020F0502020204030204" pitchFamily="34" charset="0"/>
              </a:rPr>
              <a:t>Internal Use - Confidential</a:t>
            </a:r>
            <a:endParaRPr lang="en-US" sz="600" dirty="0">
              <a:solidFill>
                <a:srgbClr val="7F7F7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17256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4472" r:id="rId1"/>
    <p:sldLayoutId id="2147484473" r:id="rId2"/>
    <p:sldLayoutId id="2147484474" r:id="rId3"/>
    <p:sldLayoutId id="2147484475" r:id="rId4"/>
    <p:sldLayoutId id="2147484476" r:id="rId5"/>
    <p:sldLayoutId id="2147484477" r:id="rId6"/>
    <p:sldLayoutId id="2147484478" r:id="rId7"/>
    <p:sldLayoutId id="2147484479" r:id="rId8"/>
    <p:sldLayoutId id="2147484480" r:id="rId9"/>
    <p:sldLayoutId id="2147484481" r:id="rId10"/>
    <p:sldLayoutId id="2147484482" r:id="rId11"/>
    <p:sldLayoutId id="2147484483" r:id="rId12"/>
    <p:sldLayoutId id="2147484484" r:id="rId13"/>
    <p:sldLayoutId id="2147484485" r:id="rId14"/>
    <p:sldLayoutId id="2147484486" r:id="rId15"/>
    <p:sldLayoutId id="2147484487" r:id="rId16"/>
    <p:sldLayoutId id="2147484488" r:id="rId17"/>
    <p:sldLayoutId id="2147484489" r:id="rId18"/>
    <p:sldLayoutId id="2147484490" r:id="rId19"/>
    <p:sldLayoutId id="2147484491" r:id="rId20"/>
    <p:sldLayoutId id="2147484492" r:id="rId21"/>
    <p:sldLayoutId id="2147484493" r:id="rId22"/>
    <p:sldLayoutId id="2147484494" r:id="rId23"/>
    <p:sldLayoutId id="2147484495" r:id="rId24"/>
    <p:sldLayoutId id="2147484496" r:id="rId25"/>
  </p:sldLayoutIdLst>
  <p:transition spd="med">
    <p:wipe dir="r"/>
  </p:transition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0" cap="none" baseline="0">
          <a:solidFill>
            <a:schemeClr val="bg1"/>
          </a:solidFill>
          <a:latin typeface="+mj-lt"/>
          <a:ea typeface="Museo Sans For Dell" panose="02000000000000000000" pitchFamily="2" charset="0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 Black" pitchFamily="34" charset="0"/>
        </a:defRPr>
      </a:lvl5pPr>
      <a:lvl6pPr marL="4572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6pPr>
      <a:lvl7pPr marL="9144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7pPr>
      <a:lvl8pPr marL="13716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8pPr>
      <a:lvl9pPr marL="1828800" algn="l" rtl="0" eaLnBrk="1" fontAlgn="base" hangingPunct="1">
        <a:lnSpc>
          <a:spcPct val="70000"/>
        </a:lnSpc>
        <a:spcBef>
          <a:spcPct val="0"/>
        </a:spcBef>
        <a:spcAft>
          <a:spcPct val="0"/>
        </a:spcAft>
        <a:defRPr sz="4400" b="1">
          <a:solidFill>
            <a:schemeClr val="accent1"/>
          </a:solidFill>
          <a:latin typeface="Arial Black" pitchFamily="34" charset="0"/>
        </a:defRPr>
      </a:lvl9pPr>
    </p:titleStyle>
    <p:bodyStyle>
      <a:lvl1pPr marL="228600" indent="-228600" algn="l" rtl="0" eaLnBrk="1" fontAlgn="base" hangingPunct="1">
        <a:lnSpc>
          <a:spcPct val="100000"/>
        </a:lnSpc>
        <a:spcBef>
          <a:spcPts val="1200"/>
        </a:spcBef>
        <a:spcAft>
          <a:spcPts val="0"/>
        </a:spcAft>
        <a:buClr>
          <a:srgbClr val="AAAAAA"/>
        </a:buClr>
        <a:buFont typeface="Arial" pitchFamily="34" charset="0"/>
        <a:buChar char="•"/>
        <a:defRPr sz="1400">
          <a:solidFill>
            <a:srgbClr val="000000"/>
          </a:solidFill>
          <a:latin typeface="+mj-lt"/>
          <a:ea typeface="Museo Sans For Dell" pitchFamily="2" charset="0"/>
          <a:cs typeface="+mn-cs"/>
        </a:defRPr>
      </a:lvl1pPr>
      <a:lvl2pPr marL="574675" indent="-2333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–"/>
        <a:defRPr sz="1200" baseline="0">
          <a:solidFill>
            <a:srgbClr val="000000"/>
          </a:solidFill>
          <a:latin typeface="+mj-lt"/>
          <a:ea typeface="Museo Sans For Dell" pitchFamily="2" charset="0"/>
        </a:defRPr>
      </a:lvl2pPr>
      <a:lvl3pPr marL="909638" indent="-220663" algn="l" rtl="0" eaLnBrk="1" fontAlgn="base" hangingPunct="1">
        <a:lnSpc>
          <a:spcPct val="100000"/>
        </a:lnSpc>
        <a:spcBef>
          <a:spcPts val="300"/>
        </a:spcBef>
        <a:spcAft>
          <a:spcPts val="0"/>
        </a:spcAft>
        <a:buClr>
          <a:srgbClr val="AAAAAA"/>
        </a:buClr>
        <a:buFont typeface="Museo Sans For Dell" pitchFamily="2" charset="0"/>
        <a:buChar char="›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3pPr>
      <a:lvl4pPr marL="1246188" indent="-222250" algn="l" rtl="0" eaLnBrk="1" fontAlgn="base" hangingPunct="1">
        <a:lnSpc>
          <a:spcPct val="90000"/>
        </a:lnSpc>
        <a:spcBef>
          <a:spcPts val="300"/>
        </a:spcBef>
        <a:spcAft>
          <a:spcPts val="0"/>
        </a:spcAft>
        <a:buClr>
          <a:srgbClr val="AAAAAA"/>
        </a:buClr>
        <a:buFont typeface="Courier New" panose="02070309020205020404" pitchFamily="49" charset="0"/>
        <a:buChar char="o"/>
        <a:defRPr sz="1000" baseline="0">
          <a:solidFill>
            <a:srgbClr val="000000"/>
          </a:solidFill>
          <a:latin typeface="+mj-lt"/>
          <a:ea typeface="Museo Sans For Dell" pitchFamily="2" charset="0"/>
        </a:defRPr>
      </a:lvl4pPr>
      <a:lvl5pPr marL="1608138" indent="-2365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bg1"/>
        </a:buClr>
        <a:buFont typeface="Museo For Dell 300" pitchFamily="50" charset="0"/>
        <a:buChar char="–"/>
        <a:defRPr sz="1800">
          <a:solidFill>
            <a:schemeClr val="bg2"/>
          </a:solidFill>
          <a:latin typeface="Museo Sans For Dell" pitchFamily="2" charset="0"/>
          <a:ea typeface="Museo Sans For Dell" pitchFamily="2" charset="0"/>
        </a:defRPr>
      </a:lvl5pPr>
      <a:lvl6pPr marL="20653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6pPr>
      <a:lvl7pPr marL="25225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7pPr>
      <a:lvl8pPr marL="29797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8pPr>
      <a:lvl9pPr marL="3436938" indent="-236538" algn="l" rtl="0" eaLnBrk="1" fontAlgn="base" hangingPunct="1">
        <a:lnSpc>
          <a:spcPct val="95000"/>
        </a:lnSpc>
        <a:spcBef>
          <a:spcPct val="30000"/>
        </a:spcBef>
        <a:spcAft>
          <a:spcPct val="0"/>
        </a:spcAft>
        <a:buClr>
          <a:schemeClr val="accent1"/>
        </a:buClr>
        <a:buFont typeface="Arial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slide" Target="slide32.xml"/><Relationship Id="rId4" Type="http://schemas.openxmlformats.org/officeDocument/2006/relationships/slide" Target="slide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hyperlink" Target="http://intranet.dell.com/marketing/globalcreative/Brand%20Photography/iStock_000008183427Large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jpe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6.jpe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hbr.org/product/guide-to-getting-the-mentoring-you-need/an/11169-PDF-ENG?Ntt=gui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" y="274320"/>
            <a:ext cx="7193280" cy="1661993"/>
          </a:xfrm>
        </p:spPr>
        <p:txBody>
          <a:bodyPr>
            <a:normAutofit/>
          </a:bodyPr>
          <a:lstStyle/>
          <a:p>
            <a:r>
              <a:rPr lang="en-US" dirty="0"/>
              <a:t>Dell Mentoring toolkit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74320" y="2252133"/>
            <a:ext cx="7345680" cy="307777"/>
          </a:xfrm>
        </p:spPr>
        <p:txBody>
          <a:bodyPr/>
          <a:lstStyle/>
          <a:p>
            <a:r>
              <a:rPr lang="en-US" dirty="0"/>
              <a:t>Talent Management</a:t>
            </a:r>
          </a:p>
        </p:txBody>
      </p:sp>
      <p:sp>
        <p:nvSpPr>
          <p:cNvPr id="3" name="flFirstPage" descr="                                              Internal Use - Confidential - Privileged&#10;&#10;"/>
          <p:cNvSpPr txBox="1"/>
          <p:nvPr/>
        </p:nvSpPr>
        <p:spPr>
          <a:xfrm>
            <a:off x="0" y="4622800"/>
            <a:ext cx="3956532" cy="553998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000">
                <a:solidFill>
                  <a:srgbClr val="808080"/>
                </a:solidFill>
                <a:latin typeface="arial" panose="020B0604020202020204" pitchFamily="34" charset="0"/>
              </a:rPr>
              <a:t>                                              Internal Use - Confidential - Privileged</a:t>
            </a: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n-US" sz="1000" dirty="0" err="1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080716"/>
      </p:ext>
    </p:extLst>
  </p:cSld>
  <p:clrMapOvr>
    <a:masterClrMapping/>
  </p:clrMapOvr>
  <p:transition spd="med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88122"/>
            <a:ext cx="7955280" cy="64008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Four steps of Mentoring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3427840" y="644983"/>
            <a:ext cx="5716160" cy="1072552"/>
          </a:xfrm>
          <a:prstGeom prst="rect">
            <a:avLst/>
          </a:prstGeom>
          <a:gradFill flip="none" rotWithShape="1">
            <a:gsLst>
              <a:gs pos="16000">
                <a:schemeClr val="tx2"/>
              </a:gs>
              <a:gs pos="100000">
                <a:srgbClr val="FFFFFF">
                  <a:alpha val="10196"/>
                </a:srgbClr>
              </a:gs>
            </a:gsLst>
            <a:lin ang="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Assess key role expectations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Define goals for the relationship 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>
                <a:hlinkClick r:id="rId3" action="ppaction://hlinksldjump"/>
              </a:rPr>
              <a:t>Template: Pre-meeting Assessment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3427840" y="1771958"/>
            <a:ext cx="5716159" cy="919536"/>
          </a:xfrm>
          <a:prstGeom prst="rect">
            <a:avLst/>
          </a:prstGeom>
          <a:gradFill flip="none" rotWithShape="1">
            <a:gsLst>
              <a:gs pos="16000">
                <a:schemeClr val="tx2"/>
              </a:gs>
              <a:gs pos="100000">
                <a:srgbClr val="FFFFFF">
                  <a:alpha val="10196"/>
                </a:srgbClr>
              </a:gs>
            </a:gsLst>
            <a:lin ang="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Create a foundation of trust 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Establish mentoring goals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>
                <a:hlinkClick r:id="rId4" action="ppaction://hlinksldjump"/>
              </a:rPr>
              <a:t>Template : Mentoring agreement</a:t>
            </a:r>
            <a:r>
              <a:rPr lang="en-US" sz="1200" dirty="0"/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90613" y="2742213"/>
            <a:ext cx="5753386" cy="996157"/>
          </a:xfrm>
          <a:prstGeom prst="rect">
            <a:avLst/>
          </a:prstGeom>
          <a:gradFill flip="none" rotWithShape="1">
            <a:gsLst>
              <a:gs pos="16000">
                <a:schemeClr val="tx2"/>
              </a:gs>
              <a:gs pos="100000">
                <a:srgbClr val="FFFFFF">
                  <a:alpha val="10196"/>
                </a:srgbClr>
              </a:gs>
            </a:gsLst>
            <a:lin ang="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Identify mentoring actions aligned to goals                                                                                                                                              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Build your Action plan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>
                <a:hlinkClick r:id="rId5" action="ppaction://hlinksldjump"/>
              </a:rPr>
              <a:t>Template: Action Plan</a:t>
            </a: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3427840" y="3790629"/>
            <a:ext cx="5716160" cy="871180"/>
          </a:xfrm>
          <a:prstGeom prst="rect">
            <a:avLst/>
          </a:prstGeom>
          <a:gradFill flip="none" rotWithShape="1">
            <a:gsLst>
              <a:gs pos="16000">
                <a:schemeClr val="tx2"/>
              </a:gs>
              <a:gs pos="100000">
                <a:srgbClr val="FFFFFF">
                  <a:alpha val="10196"/>
                </a:srgbClr>
              </a:gs>
            </a:gsLst>
            <a:lin ang="0" scaled="1"/>
            <a:tileRect/>
          </a:gradFill>
          <a:effectLst/>
        </p:spPr>
        <p:txBody>
          <a:bodyPr wrap="square" rtlCol="0" anchor="ctr">
            <a:noAutofit/>
          </a:bodyPr>
          <a:lstStyle/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Progress on goals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/>
              <a:t>Relationship status</a:t>
            </a:r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r>
              <a:rPr lang="en-US" sz="1200" dirty="0">
                <a:hlinkClick r:id="" action="ppaction://noaction"/>
              </a:rPr>
              <a:t>Template : Relationship check in</a:t>
            </a: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814388" lvl="2" indent="-128588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12" name="Pentagon 11"/>
          <p:cNvSpPr/>
          <p:nvPr/>
        </p:nvSpPr>
        <p:spPr>
          <a:xfrm>
            <a:off x="171450" y="644983"/>
            <a:ext cx="3954236" cy="1072552"/>
          </a:xfrm>
          <a:prstGeom prst="homePlate">
            <a:avLst>
              <a:gd name="adj" fmla="val 30682"/>
            </a:avLst>
          </a:prstGeom>
          <a:solidFill>
            <a:srgbClr val="0070C0"/>
          </a:solidFill>
          <a:effectLst/>
        </p:spPr>
        <p:txBody>
          <a:bodyPr wrap="square" rtlCol="0" anchor="ctr">
            <a:normAutofit/>
          </a:bodyPr>
          <a:lstStyle/>
          <a:p>
            <a:pPr marL="255985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defRPr/>
            </a:pPr>
            <a:r>
              <a:rPr lang="en-US" sz="1800" b="1" dirty="0">
                <a:solidFill>
                  <a:schemeClr val="tx2"/>
                </a:solidFill>
              </a:rPr>
              <a:t>Prepare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Pentagon 12"/>
          <p:cNvSpPr/>
          <p:nvPr/>
        </p:nvSpPr>
        <p:spPr>
          <a:xfrm>
            <a:off x="171450" y="1768923"/>
            <a:ext cx="3943350" cy="933461"/>
          </a:xfrm>
          <a:prstGeom prst="homePlate">
            <a:avLst>
              <a:gd name="adj" fmla="val 30682"/>
            </a:avLst>
          </a:prstGeom>
          <a:solidFill>
            <a:schemeClr val="tx2">
              <a:lumMod val="50000"/>
            </a:schemeClr>
          </a:solidFill>
          <a:effectLst/>
        </p:spPr>
        <p:txBody>
          <a:bodyPr wrap="square" rtlCol="0" anchor="ctr">
            <a:normAutofit/>
          </a:bodyPr>
          <a:lstStyle/>
          <a:p>
            <a:pPr marL="255985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defRPr/>
            </a:pPr>
            <a:r>
              <a:rPr lang="en-US" sz="1800" b="1" dirty="0">
                <a:solidFill>
                  <a:schemeClr val="tx2"/>
                </a:solidFill>
              </a:rPr>
              <a:t>Establish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Pentagon 13"/>
          <p:cNvSpPr/>
          <p:nvPr/>
        </p:nvSpPr>
        <p:spPr>
          <a:xfrm>
            <a:off x="171450" y="2734939"/>
            <a:ext cx="3943350" cy="1001541"/>
          </a:xfrm>
          <a:prstGeom prst="homePlate">
            <a:avLst>
              <a:gd name="adj" fmla="val 30682"/>
            </a:avLst>
          </a:prstGeom>
          <a:solidFill>
            <a:srgbClr val="6E2585"/>
          </a:solidFill>
          <a:effectLst/>
        </p:spPr>
        <p:txBody>
          <a:bodyPr wrap="square" rtlCol="0" anchor="ctr">
            <a:noAutofit/>
          </a:bodyPr>
          <a:lstStyle/>
          <a:p>
            <a:pPr marL="255985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defRPr/>
            </a:pPr>
            <a:r>
              <a:rPr lang="en-US" sz="1800" b="1" dirty="0">
                <a:solidFill>
                  <a:schemeClr val="tx2"/>
                </a:solidFill>
              </a:rPr>
              <a:t>Build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Pentagon 14"/>
          <p:cNvSpPr/>
          <p:nvPr/>
        </p:nvSpPr>
        <p:spPr>
          <a:xfrm>
            <a:off x="171450" y="3788337"/>
            <a:ext cx="3943350" cy="873472"/>
          </a:xfrm>
          <a:prstGeom prst="homePlate">
            <a:avLst>
              <a:gd name="adj" fmla="val 30682"/>
            </a:avLst>
          </a:prstGeom>
          <a:solidFill>
            <a:srgbClr val="7AB800"/>
          </a:solidFill>
          <a:effectLst/>
        </p:spPr>
        <p:txBody>
          <a:bodyPr wrap="square" rtlCol="0" anchor="ctr">
            <a:noAutofit/>
          </a:bodyPr>
          <a:lstStyle/>
          <a:p>
            <a:pPr marL="255985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defRPr/>
            </a:pPr>
            <a:r>
              <a:rPr lang="en-US" sz="1800" b="1" dirty="0">
                <a:solidFill>
                  <a:schemeClr val="tx2"/>
                </a:solidFill>
              </a:rPr>
              <a:t>Evaluate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28706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1</a:t>
            </a:r>
            <a:br>
              <a:rPr lang="en-US" dirty="0"/>
            </a:br>
            <a:r>
              <a:rPr lang="en-US" dirty="0"/>
              <a:t>Prepare</a:t>
            </a:r>
          </a:p>
        </p:txBody>
      </p:sp>
    </p:spTree>
    <p:extLst>
      <p:ext uri="{BB962C8B-B14F-4D97-AF65-F5344CB8AC3E}">
        <p14:creationId xmlns:p14="http://schemas.microsoft.com/office/powerpoint/2010/main" val="206567022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3171"/>
          <a:stretch/>
        </p:blipFill>
        <p:spPr>
          <a:xfrm>
            <a:off x="5702226" y="-12017"/>
            <a:ext cx="3441774" cy="51555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Prepare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702227" y="-12018"/>
            <a:ext cx="3441774" cy="5155517"/>
          </a:xfrm>
          <a:prstGeom prst="rect">
            <a:avLst/>
          </a:prstGeom>
          <a:solidFill>
            <a:schemeClr val="tx2">
              <a:lumMod val="95000"/>
              <a:alpha val="3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19" y="3486150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0085C3"/>
                </a:solidFill>
                <a:latin typeface="+mn-lt"/>
              </a:rPr>
              <a:t>Template: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r>
              <a:rPr lang="en-US" sz="1600" dirty="0">
                <a:latin typeface="+mn-lt"/>
              </a:rPr>
              <a:t>Pre-meeting Assessment - Mentor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r>
              <a:rPr lang="en-US" sz="1600" dirty="0">
                <a:latin typeface="+mn-lt"/>
              </a:rPr>
              <a:t>Pre-meeting Assessment - Mentee</a:t>
            </a:r>
          </a:p>
        </p:txBody>
      </p:sp>
      <p:sp>
        <p:nvSpPr>
          <p:cNvPr id="2" name="Rectangle 1"/>
          <p:cNvSpPr/>
          <p:nvPr/>
        </p:nvSpPr>
        <p:spPr>
          <a:xfrm>
            <a:off x="274319" y="102988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Preparation helps to get clear on the purpose and what you can expect to give/ get through mentoring.             </a:t>
            </a:r>
          </a:p>
          <a:p>
            <a:pPr>
              <a:lnSpc>
                <a:spcPct val="100000"/>
              </a:lnSpc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en-US" sz="1800" dirty="0"/>
              <a:t>When preparing, you will -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Assess mutual role expectations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Define your goals for the relationship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794172" y="23351"/>
            <a:ext cx="1335422" cy="426592"/>
          </a:xfrm>
          <a:prstGeom prst="roundRect">
            <a:avLst/>
          </a:prstGeom>
          <a:solidFill>
            <a:srgbClr val="3084B6"/>
          </a:solidFill>
          <a:effectLst/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rPr>
              <a:t>1. Prepare</a:t>
            </a:r>
          </a:p>
        </p:txBody>
      </p:sp>
    </p:spTree>
    <p:extLst>
      <p:ext uri="{BB962C8B-B14F-4D97-AF65-F5344CB8AC3E}">
        <p14:creationId xmlns:p14="http://schemas.microsoft.com/office/powerpoint/2010/main" val="214353592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780" y="0"/>
            <a:ext cx="9134220" cy="515958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GB" sz="1500" dirty="0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5C3"/>
                </a:solidFill>
                <a:latin typeface="Museo Sans For Dell"/>
              </a:rPr>
              <a:t>Assess mutual role expectations- Mentor</a:t>
            </a:r>
            <a:br>
              <a:rPr lang="en-US" dirty="0">
                <a:solidFill>
                  <a:srgbClr val="0085C3"/>
                </a:solidFill>
                <a:latin typeface="Museo Sans For Dell"/>
              </a:rPr>
            </a:b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794172" y="23351"/>
            <a:ext cx="1335422" cy="426592"/>
          </a:xfrm>
          <a:prstGeom prst="roundRect">
            <a:avLst/>
          </a:prstGeom>
          <a:solidFill>
            <a:srgbClr val="3084B6"/>
          </a:solidFill>
          <a:effectLst/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rPr>
              <a:t>1. Prepare</a:t>
            </a:r>
          </a:p>
        </p:txBody>
      </p:sp>
      <p:sp>
        <p:nvSpPr>
          <p:cNvPr id="7" name="Rectangle 6"/>
          <p:cNvSpPr/>
          <p:nvPr/>
        </p:nvSpPr>
        <p:spPr>
          <a:xfrm>
            <a:off x="-4883" y="1276350"/>
            <a:ext cx="9134477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800" dirty="0">
                <a:latin typeface="+mn-lt"/>
              </a:rPr>
              <a:t>Recommended </a:t>
            </a:r>
            <a:r>
              <a:rPr lang="en-US" altLang="en-US" sz="1800" b="1" u="sng" dirty="0">
                <a:latin typeface="+mn-lt"/>
              </a:rPr>
              <a:t>mentor</a:t>
            </a:r>
            <a:r>
              <a:rPr lang="en-US" altLang="en-US" sz="1800" dirty="0">
                <a:latin typeface="+mn-lt"/>
              </a:rPr>
              <a:t> roles and behaviors</a:t>
            </a:r>
            <a:endParaRPr lang="en-US" altLang="en-US" sz="1800" baseline="30000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780" y="1645681"/>
            <a:ext cx="9058020" cy="3483768"/>
            <a:chOff x="-1163" y="1551126"/>
            <a:chExt cx="9158470" cy="4007497"/>
          </a:xfrm>
        </p:grpSpPr>
        <p:grpSp>
          <p:nvGrpSpPr>
            <p:cNvPr id="10" name="Group 9"/>
            <p:cNvGrpSpPr/>
            <p:nvPr/>
          </p:nvGrpSpPr>
          <p:grpSpPr>
            <a:xfrm>
              <a:off x="-1163" y="1551126"/>
              <a:ext cx="9158470" cy="4007497"/>
              <a:chOff x="-1163" y="1551126"/>
              <a:chExt cx="9158470" cy="4007497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0" y="1571775"/>
                <a:ext cx="9144000" cy="3985239"/>
              </a:xfrm>
              <a:prstGeom prst="rect">
                <a:avLst/>
              </a:prstGeom>
              <a:solidFill>
                <a:schemeClr val="tx2"/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18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6503" y="1599930"/>
                <a:ext cx="3496371" cy="1790997"/>
              </a:xfrm>
              <a:prstGeom prst="rect">
                <a:avLst/>
              </a:prstGeom>
              <a:solidFill>
                <a:schemeClr val="accent1"/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18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565354" y="3484845"/>
                <a:ext cx="5533273" cy="2034142"/>
              </a:xfrm>
              <a:prstGeom prst="rect">
                <a:avLst/>
              </a:prstGeom>
              <a:solidFill>
                <a:schemeClr val="accent2"/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18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8927" y="3419234"/>
                <a:ext cx="3490904" cy="2137780"/>
              </a:xfrm>
              <a:prstGeom prst="rect">
                <a:avLst/>
              </a:prstGeom>
              <a:solidFill>
                <a:srgbClr val="C00000"/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18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397452" y="1609981"/>
                <a:ext cx="2720686" cy="1804799"/>
              </a:xfrm>
              <a:prstGeom prst="rect">
                <a:avLst/>
              </a:prstGeom>
              <a:solidFill>
                <a:schemeClr val="accent5"/>
              </a:solidFill>
              <a:effectLst/>
            </p:spPr>
            <p:txBody>
              <a:bodyPr wrap="square" lIns="182880" tIns="137160" rIns="137160" bIns="13716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0"/>
                  </a:spcAft>
                </a:pPr>
                <a:endParaRPr lang="en-US" sz="18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6503" y="1551126"/>
                <a:ext cx="3473328" cy="18628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FFFF"/>
                    </a:solidFill>
                    <a:latin typeface="Museo Sans For Dell"/>
                  </a:rPr>
                  <a:t>Advisor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Act as a sounding board, thought partner and advocate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Maintain confidentiality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Guide mentee on how to build a positive personal brand.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559831" y="3436584"/>
                <a:ext cx="5558307" cy="2122039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FFFF"/>
                    </a:solidFill>
                    <a:latin typeface="Museo Sans For Dell"/>
                  </a:rPr>
                  <a:t>Developer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Give structure and direction, identify skill/ competency gap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Provide guidance based on observation of behaviors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Empower mentee to handle problems independently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Create a comfortable environment to discuss issues.</a:t>
                </a:r>
              </a:p>
              <a:p>
                <a:endParaRPr lang="en-US" sz="1600" dirty="0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-1163" y="3496458"/>
                <a:ext cx="3027115" cy="3832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endParaRPr lang="en-US" sz="1600" dirty="0">
                  <a:solidFill>
                    <a:schemeClr val="tx2"/>
                  </a:solidFill>
                  <a:latin typeface="+mn-lt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3566" y="3493056"/>
                <a:ext cx="3291919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FFFF"/>
                    </a:solidFill>
                    <a:latin typeface="Museo Sans For Dell"/>
                  </a:rPr>
                  <a:t>Challenger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Positively provoke, push towards higher standards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tx2"/>
                    </a:solidFill>
                    <a:latin typeface="+mn-lt"/>
                  </a:rPr>
                  <a:t>Help mentee explore potential career opportunities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432854" y="1595387"/>
                <a:ext cx="2724453" cy="21220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FFFFFF"/>
                    </a:solidFill>
                    <a:latin typeface="Museo Sans For Dell"/>
                  </a:rPr>
                  <a:t>Clarifier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     Clarify organizational 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     values and ways of              </a:t>
                </a:r>
              </a:p>
              <a:p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     working</a:t>
                </a:r>
              </a:p>
              <a:p>
                <a:endParaRPr lang="en-US" sz="1600" dirty="0">
                  <a:solidFill>
                    <a:srgbClr val="FFFFFF"/>
                  </a:solidFill>
                  <a:latin typeface="Museo Sans For Dell"/>
                </a:endParaRPr>
              </a:p>
              <a:p>
                <a:endParaRPr lang="en-US" sz="1600" dirty="0">
                  <a:solidFill>
                    <a:srgbClr val="FFFFFF"/>
                  </a:solidFill>
                  <a:latin typeface="Museo Sans For Dell"/>
                </a:endParaRPr>
              </a:p>
              <a:p>
                <a:endParaRPr lang="en-US" sz="16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616717" y="1587370"/>
              <a:ext cx="2761682" cy="1839100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b="1" dirty="0">
                  <a:solidFill>
                    <a:srgbClr val="FFFFFF"/>
                  </a:solidFill>
                  <a:latin typeface="+mn-lt"/>
                </a:rPr>
                <a:t>Affirmer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FFFF"/>
                  </a:solidFill>
                  <a:latin typeface="+mn-lt"/>
                </a:rPr>
                <a:t>Give needed support and enhance self esteem.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FFFFFF"/>
                  </a:solidFill>
                  <a:latin typeface="+mn-lt"/>
                </a:rPr>
                <a:t>Show empathy and support when needed.</a:t>
              </a: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5355662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780" y="0"/>
            <a:ext cx="9134220" cy="515958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GB" sz="1500" dirty="0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85C3"/>
                </a:solidFill>
              </a:rPr>
              <a:t>Assess mutual role expectations- Mentee 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794172" y="23351"/>
            <a:ext cx="1335422" cy="426592"/>
          </a:xfrm>
          <a:prstGeom prst="roundRect">
            <a:avLst/>
          </a:prstGeom>
          <a:solidFill>
            <a:srgbClr val="3084B6"/>
          </a:solidFill>
          <a:effectLst/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rPr>
              <a:t>1. Prepare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6826" y="686201"/>
            <a:ext cx="871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altLang="en-US" sz="1800" dirty="0">
                <a:latin typeface="+mn-lt"/>
              </a:rPr>
              <a:t>As a </a:t>
            </a:r>
            <a:r>
              <a:rPr lang="en-US" altLang="en-US" sz="1800" b="1" u="sng" dirty="0">
                <a:latin typeface="+mn-lt"/>
              </a:rPr>
              <a:t>mentee</a:t>
            </a:r>
            <a:r>
              <a:rPr lang="en-US" altLang="en-US" sz="1800" dirty="0">
                <a:latin typeface="+mn-lt"/>
              </a:rPr>
              <a:t>, be an intentional learner  and an active participant in furthering the development of your mentor.</a:t>
            </a:r>
            <a:endParaRPr lang="en-US" sz="1800" dirty="0">
              <a:latin typeface="+mn-lt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02983" y="1215354"/>
            <a:ext cx="8295367" cy="3928146"/>
            <a:chOff x="502983" y="1215354"/>
            <a:chExt cx="8295367" cy="4961610"/>
          </a:xfrm>
        </p:grpSpPr>
        <p:pic>
          <p:nvPicPr>
            <p:cNvPr id="34" name="Picture 2" descr="Picture">
              <a:hlinkClick r:id="rId4"/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706" t="5191" r="1528"/>
            <a:stretch/>
          </p:blipFill>
          <p:spPr bwMode="auto">
            <a:xfrm>
              <a:off x="6098435" y="1625949"/>
              <a:ext cx="2699915" cy="2136252"/>
            </a:xfrm>
            <a:prstGeom prst="rect">
              <a:avLst/>
            </a:prstGeom>
            <a:noFill/>
          </p:spPr>
        </p:pic>
        <p:pic>
          <p:nvPicPr>
            <p:cNvPr id="35" name="Picture 34"/>
            <p:cNvPicPr>
              <a:picLocks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58"/>
            <a:stretch/>
          </p:blipFill>
          <p:spPr>
            <a:xfrm>
              <a:off x="3286485" y="1652776"/>
              <a:ext cx="2657263" cy="1753873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>
            <a:xfrm>
              <a:off x="547274" y="1257716"/>
              <a:ext cx="2622030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Museo Sans For Dell"/>
                </a:rPr>
                <a:t>Learning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273648" y="3132139"/>
              <a:ext cx="2697480" cy="3028949"/>
            </a:xfrm>
            <a:prstGeom prst="roundRect">
              <a:avLst>
                <a:gd name="adj" fmla="val 9013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Be accountable for scheduling meetings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Commit requisite time and energy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Do the necessary pre- work for mentoring conversations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Follow through on action items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Communicate on a regular basis. </a:t>
              </a:r>
            </a:p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  <a:p>
              <a:pPr>
                <a:lnSpc>
                  <a:spcPts val="1800"/>
                </a:lnSpc>
                <a:spcAft>
                  <a:spcPts val="0"/>
                </a:spcAft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59360" y="1272791"/>
              <a:ext cx="268438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Museo Sans For Dell"/>
                </a:rPr>
                <a:t>Time Commitment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035741" y="1258478"/>
              <a:ext cx="2727758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800"/>
                </a:lnSpc>
                <a:spcAft>
                  <a:spcPts val="0"/>
                </a:spcAft>
              </a:pPr>
              <a:r>
                <a:rPr lang="en-US" sz="1600" dirty="0">
                  <a:solidFill>
                    <a:srgbClr val="000000"/>
                  </a:solidFill>
                  <a:latin typeface="Museo Sans For Dell"/>
                </a:rPr>
                <a:t>Participation</a:t>
              </a: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502983" y="1286053"/>
              <a:ext cx="2679081" cy="378109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  <a:effectLst/>
          </p:spPr>
          <p:txBody>
            <a:bodyPr wrap="square" rtlCol="0" anchor="t">
              <a:normAutofit fontScale="775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>
                <a:solidFill>
                  <a:srgbClr val="FFFFFF"/>
                </a:solidFill>
                <a:latin typeface="Museo Sans For Dell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286485" y="1272791"/>
              <a:ext cx="2679081" cy="363933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  <a:effectLst/>
          </p:spPr>
          <p:txBody>
            <a:bodyPr wrap="square" rtlCol="0" anchor="t">
              <a:normAutofit fontScale="70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>
                <a:solidFill>
                  <a:srgbClr val="FFFFFF"/>
                </a:solidFill>
                <a:latin typeface="Museo Sans For Dell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103997" y="1215354"/>
              <a:ext cx="2679081" cy="372615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  <a:effectLst/>
          </p:spPr>
          <p:txBody>
            <a:bodyPr wrap="square" rtlCol="0" anchor="t">
              <a:normAutofit fontScale="775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>
                <a:solidFill>
                  <a:srgbClr val="FFFFFF"/>
                </a:solidFill>
                <a:latin typeface="Museo Sans For Dell"/>
              </a:endParaRPr>
            </a:p>
          </p:txBody>
        </p:sp>
        <p:pic>
          <p:nvPicPr>
            <p:cNvPr id="43" name="Picture 42" descr="small-photos06.jpg"/>
            <p:cNvPicPr>
              <a:picLocks/>
            </p:cNvPicPr>
            <p:nvPr/>
          </p:nvPicPr>
          <p:blipFill>
            <a:blip r:embed="rId7" cstate="print"/>
            <a:srcRect t="9466" r="17620" b="8078"/>
            <a:stretch>
              <a:fillRect/>
            </a:stretch>
          </p:blipFill>
          <p:spPr>
            <a:xfrm>
              <a:off x="515411" y="1684386"/>
              <a:ext cx="2611188" cy="2050636"/>
            </a:xfrm>
            <a:prstGeom prst="rect">
              <a:avLst/>
            </a:prstGeom>
          </p:spPr>
        </p:pic>
        <p:sp>
          <p:nvSpPr>
            <p:cNvPr id="44" name="Rounded Rectangle 43"/>
            <p:cNvSpPr/>
            <p:nvPr/>
          </p:nvSpPr>
          <p:spPr>
            <a:xfrm>
              <a:off x="518749" y="3119439"/>
              <a:ext cx="2622030" cy="3057525"/>
            </a:xfrm>
            <a:prstGeom prst="roundRect">
              <a:avLst>
                <a:gd name="adj" fmla="val 758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7160" rtlCol="0" anchor="ctr"/>
            <a:lstStyle/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Be willing to share successes and failures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Identify development goals and career interests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tx2"/>
                  </a:solidFill>
                </a:rPr>
                <a:t>Seek ways to achieve objectives and contribute ideas for solving particular problems</a:t>
              </a:r>
            </a:p>
            <a:p>
              <a:pPr marL="285750" indent="-285750">
                <a:spcBef>
                  <a:spcPts val="60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rgbClr val="FFFFFF"/>
                  </a:solidFill>
                </a:rPr>
                <a:t>Demonstrate application of learning.</a:t>
              </a:r>
            </a:p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  <a:p>
              <a:pPr marL="285750" indent="-285750">
                <a:lnSpc>
                  <a:spcPts val="1800"/>
                </a:lnSpc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6103997" y="2732888"/>
            <a:ext cx="2697480" cy="2398043"/>
          </a:xfrm>
          <a:prstGeom prst="roundRect">
            <a:avLst>
              <a:gd name="adj" fmla="val 90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7160" rtlCol="0" anchor="ctr"/>
          <a:lstStyle/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Attend mentoring meetings/ events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Maintain privacy and confidentiality of development conversations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Take advantage of org. resources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Track progress 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Provide feedback to improve the mentoring process.</a:t>
            </a:r>
          </a:p>
          <a:p>
            <a:pPr marL="28575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85750">
              <a:lnSpc>
                <a:spcPts val="18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  <a:p>
            <a:pPr marL="285750" indent="-285750">
              <a:lnSpc>
                <a:spcPts val="18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712663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Template: Pre-meeting assessment- Mentor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81000" y="895350"/>
            <a:ext cx="7620000" cy="381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ound Same Side Corner Rectangle 6"/>
          <p:cNvSpPr/>
          <p:nvPr/>
        </p:nvSpPr>
        <p:spPr>
          <a:xfrm rot="10800000">
            <a:off x="304800" y="2118983"/>
            <a:ext cx="8077199" cy="1995818"/>
          </a:xfrm>
          <a:prstGeom prst="round2SameRect">
            <a:avLst>
              <a:gd name="adj1" fmla="val 5435"/>
              <a:gd name="adj2" fmla="val 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 wrap="square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endParaRPr lang="en-US" sz="1500" dirty="0" err="1">
              <a:solidFill>
                <a:srgbClr val="FFFFFF"/>
              </a:solidFill>
              <a:latin typeface="Museo For Del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544" y="2268506"/>
            <a:ext cx="270382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are the skills, knowledge expertise you can offer?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0544" y="3050393"/>
            <a:ext cx="2910959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How will you approach confidential business information?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20494" y="2186818"/>
            <a:ext cx="2034540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How much time can you commit to this relationship?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1347" y="3055379"/>
            <a:ext cx="214873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would you like the regular meeting schedule to be?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07353" y="2211555"/>
            <a:ext cx="2293647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is your preferred mode of contact?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5105" y="3050393"/>
            <a:ext cx="2458056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How will you evaluate the success of this relationship?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647829" y="3124574"/>
            <a:ext cx="0" cy="557062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656265" y="2248596"/>
            <a:ext cx="0" cy="557062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39607" y="3153149"/>
            <a:ext cx="0" cy="557062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39607" y="2229383"/>
            <a:ext cx="0" cy="557062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04801" y="866546"/>
            <a:ext cx="8077198" cy="1439909"/>
            <a:chOff x="422312" y="453524"/>
            <a:chExt cx="8263743" cy="1919878"/>
          </a:xfrm>
        </p:grpSpPr>
        <p:sp>
          <p:nvSpPr>
            <p:cNvPr id="19" name="Isosceles Triangle 18"/>
            <p:cNvSpPr/>
            <p:nvPr/>
          </p:nvSpPr>
          <p:spPr>
            <a:xfrm rot="10800000">
              <a:off x="928971" y="2053311"/>
              <a:ext cx="427666" cy="320091"/>
            </a:xfrm>
            <a:prstGeom prst="triangle">
              <a:avLst/>
            </a:prstGeom>
            <a:solidFill>
              <a:schemeClr val="bg1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75"/>
                </a:spcBef>
                <a:spcAft>
                  <a:spcPts val="75"/>
                </a:spcAft>
              </a:pPr>
              <a:endParaRPr lang="en-US" sz="1500" dirty="0" err="1">
                <a:solidFill>
                  <a:srgbClr val="FFFFFF"/>
                </a:solidFill>
                <a:latin typeface="Museo For Dell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22312" y="453524"/>
              <a:ext cx="8263743" cy="1911302"/>
              <a:chOff x="422312" y="1168420"/>
              <a:chExt cx="8263743" cy="1911302"/>
            </a:xfrm>
          </p:grpSpPr>
          <p:sp>
            <p:nvSpPr>
              <p:cNvPr id="21" name="Round Same Side Corner Rectangle 20"/>
              <p:cNvSpPr/>
              <p:nvPr/>
            </p:nvSpPr>
            <p:spPr>
              <a:xfrm rot="10800000">
                <a:off x="422312" y="1168420"/>
                <a:ext cx="8263743" cy="1642887"/>
              </a:xfrm>
              <a:prstGeom prst="round2SameRect">
                <a:avLst>
                  <a:gd name="adj1" fmla="val 0"/>
                  <a:gd name="adj2" fmla="val 13514"/>
                </a:avLst>
              </a:prstGeom>
              <a:solidFill>
                <a:schemeClr val="bg1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75"/>
                  </a:spcBef>
                  <a:spcAft>
                    <a:spcPts val="75"/>
                  </a:spcAft>
                </a:pPr>
                <a:endParaRPr lang="en-US" sz="1500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518055" y="1195447"/>
                <a:ext cx="7995271" cy="1884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75"/>
                  </a:spcBef>
                  <a:spcAft>
                    <a:spcPts val="0"/>
                  </a:spcAft>
                  <a:buClr>
                    <a:srgbClr val="0085C3"/>
                  </a:buClr>
                </a:pPr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As a </a:t>
                </a:r>
                <a:r>
                  <a:rPr lang="en-US" sz="1600" b="1" u="sng" dirty="0">
                    <a:solidFill>
                      <a:srgbClr val="FFFFFF"/>
                    </a:solidFill>
                    <a:latin typeface="Museo Sans For Dell"/>
                  </a:rPr>
                  <a:t>mentor</a:t>
                </a:r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, consider the following prior to your first meeting. This will help you:</a:t>
                </a:r>
              </a:p>
              <a:p>
                <a:pPr marL="257175" indent="-257175">
                  <a:spcBef>
                    <a:spcPts val="75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Set the tone for your relationship </a:t>
                </a:r>
              </a:p>
              <a:p>
                <a:pPr marL="257175" indent="-257175">
                  <a:spcBef>
                    <a:spcPts val="75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Guide your conversation during your first meeting</a:t>
                </a:r>
              </a:p>
              <a:p>
                <a:pPr marL="257175" indent="-257175">
                  <a:spcBef>
                    <a:spcPts val="75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FFFFFF"/>
                    </a:solidFill>
                    <a:latin typeface="Museo Sans For Dell"/>
                  </a:rPr>
                  <a:t>Decide on a framework for the relationship</a:t>
                </a:r>
              </a:p>
              <a:p>
                <a:pPr>
                  <a:spcBef>
                    <a:spcPts val="75"/>
                  </a:spcBef>
                  <a:spcAft>
                    <a:spcPts val="0"/>
                  </a:spcAft>
                  <a:buClr>
                    <a:srgbClr val="0085C3"/>
                  </a:buClr>
                </a:pPr>
                <a:endParaRPr lang="en-US" sz="16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</p:grpSp>
      </p:grpSp>
      <p:sp>
        <p:nvSpPr>
          <p:cNvPr id="23" name="Rounded Rectangle 22"/>
          <p:cNvSpPr/>
          <p:nvPr/>
        </p:nvSpPr>
        <p:spPr>
          <a:xfrm>
            <a:off x="7794172" y="23351"/>
            <a:ext cx="1335422" cy="426592"/>
          </a:xfrm>
          <a:prstGeom prst="roundRect">
            <a:avLst/>
          </a:prstGeom>
          <a:solidFill>
            <a:srgbClr val="3084B6"/>
          </a:solidFill>
          <a:effectLst/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rPr>
              <a:t>1. Prepare</a:t>
            </a:r>
          </a:p>
        </p:txBody>
      </p:sp>
    </p:spTree>
    <p:extLst>
      <p:ext uri="{BB962C8B-B14F-4D97-AF65-F5344CB8AC3E}">
        <p14:creationId xmlns:p14="http://schemas.microsoft.com/office/powerpoint/2010/main" val="292162211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Template: Pre-meeting assessment- Mentee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94172" y="23351"/>
            <a:ext cx="1335422" cy="426592"/>
          </a:xfrm>
          <a:prstGeom prst="roundRect">
            <a:avLst/>
          </a:prstGeom>
          <a:solidFill>
            <a:srgbClr val="3084B6"/>
          </a:solidFill>
          <a:effectLst/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seo Sans For Dell"/>
              </a:rPr>
              <a:t>1. Prepare</a:t>
            </a:r>
          </a:p>
        </p:txBody>
      </p:sp>
      <p:sp>
        <p:nvSpPr>
          <p:cNvPr id="8" name="Round Same Side Corner Rectangle 7"/>
          <p:cNvSpPr/>
          <p:nvPr/>
        </p:nvSpPr>
        <p:spPr>
          <a:xfrm rot="10800000">
            <a:off x="272585" y="2472525"/>
            <a:ext cx="8263743" cy="2157224"/>
          </a:xfrm>
          <a:prstGeom prst="round2SameRect">
            <a:avLst>
              <a:gd name="adj1" fmla="val 5435"/>
              <a:gd name="adj2" fmla="val 0"/>
            </a:avLst>
          </a:prstGeom>
          <a:solidFill>
            <a:schemeClr val="tx1">
              <a:lumMod val="60000"/>
              <a:lumOff val="40000"/>
            </a:schemeClr>
          </a:solidFill>
          <a:effectLst/>
        </p:spPr>
        <p:txBody>
          <a:bodyPr wrap="square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dirty="0" err="1">
              <a:solidFill>
                <a:srgbClr val="FFFFFF"/>
              </a:solidFill>
              <a:latin typeface="Museo For Del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065" y="2724033"/>
            <a:ext cx="229074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are your short term and long term career goals?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2454" y="3601039"/>
            <a:ext cx="26214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topics would you like to discuss during the meetings?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75236" y="2795272"/>
            <a:ext cx="2712720" cy="5355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role do you expect your mentor to play?</a:t>
            </a:r>
            <a:endParaRPr lang="en-US" sz="1600" b="1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41891" y="3601039"/>
            <a:ext cx="2864976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would you like the regular meeting schedule to be?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54892" y="2792909"/>
            <a:ext cx="2612559" cy="10043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What are your competency strengths and opportunities?</a:t>
            </a:r>
          </a:p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endParaRPr lang="en-US" sz="16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91440" y="3675597"/>
            <a:ext cx="2592913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sz="1600" dirty="0">
                <a:solidFill>
                  <a:srgbClr val="FFFFFF"/>
                </a:solidFill>
                <a:latin typeface="Museo Sans For Dell"/>
              </a:rPr>
              <a:t>How will you evaluate the success of this relationship?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991627" y="3797287"/>
            <a:ext cx="0" cy="742749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91627" y="3054538"/>
            <a:ext cx="0" cy="742749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93864" y="3753664"/>
            <a:ext cx="0" cy="742749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093864" y="3010915"/>
            <a:ext cx="0" cy="742749"/>
          </a:xfrm>
          <a:prstGeom prst="line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272588" y="839055"/>
            <a:ext cx="8263743" cy="1961318"/>
            <a:chOff x="300494" y="73569"/>
            <a:chExt cx="8263743" cy="1961318"/>
          </a:xfrm>
        </p:grpSpPr>
        <p:sp>
          <p:nvSpPr>
            <p:cNvPr id="20" name="Isosceles Triangle 19"/>
            <p:cNvSpPr/>
            <p:nvPr/>
          </p:nvSpPr>
          <p:spPr>
            <a:xfrm rot="10800000">
              <a:off x="789906" y="1714796"/>
              <a:ext cx="427666" cy="320091"/>
            </a:xfrm>
            <a:prstGeom prst="triangle">
              <a:avLst/>
            </a:prstGeom>
            <a:solidFill>
              <a:schemeClr val="bg1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 err="1">
                <a:solidFill>
                  <a:srgbClr val="FFFFFF"/>
                </a:solidFill>
                <a:latin typeface="Museo For Dell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00494" y="73569"/>
              <a:ext cx="8263743" cy="1852124"/>
              <a:chOff x="300494" y="788465"/>
              <a:chExt cx="8263743" cy="1852124"/>
            </a:xfrm>
          </p:grpSpPr>
          <p:sp>
            <p:nvSpPr>
              <p:cNvPr id="22" name="Round Same Side Corner Rectangle 21"/>
              <p:cNvSpPr/>
              <p:nvPr/>
            </p:nvSpPr>
            <p:spPr>
              <a:xfrm rot="10800000">
                <a:off x="300494" y="788465"/>
                <a:ext cx="8263743" cy="1642887"/>
              </a:xfrm>
              <a:prstGeom prst="round2SameRect">
                <a:avLst>
                  <a:gd name="adj1" fmla="val 0"/>
                  <a:gd name="adj2" fmla="val 13514"/>
                </a:avLst>
              </a:prstGeom>
              <a:solidFill>
                <a:schemeClr val="bg1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2000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34728" y="804189"/>
                <a:ext cx="7995271" cy="18364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"/>
                  </a:spcBef>
                  <a:spcAft>
                    <a:spcPts val="0"/>
                  </a:spcAft>
                  <a:buClr>
                    <a:srgbClr val="0085C3"/>
                  </a:buClr>
                </a:pP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As a </a:t>
                </a:r>
                <a:r>
                  <a:rPr lang="en-US" sz="1800" b="1" u="sng" dirty="0">
                    <a:solidFill>
                      <a:srgbClr val="FFFFFF"/>
                    </a:solidFill>
                    <a:latin typeface="Museo Sans For Dell"/>
                  </a:rPr>
                  <a:t>mentee</a:t>
                </a: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, reflect on the following questions prior to your first meeting. This will help you:</a:t>
                </a:r>
              </a:p>
              <a:p>
                <a:pPr marL="342900" indent="-342900">
                  <a:spcBef>
                    <a:spcPts val="1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Define your goals and expectation from the relationship </a:t>
                </a:r>
              </a:p>
              <a:p>
                <a:pPr marL="342900" indent="-342900">
                  <a:spcBef>
                    <a:spcPts val="1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Guide your conversation during your first meeting</a:t>
                </a:r>
              </a:p>
              <a:p>
                <a:pPr marL="342900" indent="-342900">
                  <a:spcBef>
                    <a:spcPts val="1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Decide on a framework for the relationship</a:t>
                </a:r>
              </a:p>
              <a:p>
                <a:pPr>
                  <a:spcBef>
                    <a:spcPts val="100"/>
                  </a:spcBef>
                  <a:spcAft>
                    <a:spcPts val="0"/>
                  </a:spcAft>
                  <a:buClr>
                    <a:srgbClr val="0085C3"/>
                  </a:buClr>
                </a:pPr>
                <a:endParaRPr lang="en-US" sz="2000" dirty="0">
                  <a:solidFill>
                    <a:srgbClr val="FFFFFF"/>
                  </a:solidFill>
                  <a:latin typeface="Museo Sans For Del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9012019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2</a:t>
            </a:r>
            <a:br>
              <a:rPr lang="en-US" dirty="0"/>
            </a:br>
            <a:r>
              <a:rPr lang="en-US" dirty="0"/>
              <a:t>Establish</a:t>
            </a:r>
          </a:p>
        </p:txBody>
      </p:sp>
    </p:spTree>
    <p:extLst>
      <p:ext uri="{BB962C8B-B14F-4D97-AF65-F5344CB8AC3E}">
        <p14:creationId xmlns:p14="http://schemas.microsoft.com/office/powerpoint/2010/main" val="3251506415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3171"/>
          <a:stretch/>
        </p:blipFill>
        <p:spPr>
          <a:xfrm>
            <a:off x="5702226" y="-12017"/>
            <a:ext cx="3441774" cy="51555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Establish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09599" y="895350"/>
            <a:ext cx="4876801" cy="3954461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227" y="-12018"/>
            <a:ext cx="3441774" cy="5155517"/>
          </a:xfrm>
          <a:prstGeom prst="rect">
            <a:avLst/>
          </a:prstGeom>
          <a:solidFill>
            <a:schemeClr val="tx2">
              <a:lumMod val="95000"/>
              <a:alpha val="3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644200" y="14191"/>
            <a:ext cx="1499800" cy="459331"/>
          </a:xfrm>
          <a:prstGeom prst="roundRect">
            <a:avLst/>
          </a:prstGeom>
          <a:solidFill>
            <a:srgbClr val="C00000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Establish </a:t>
            </a:r>
          </a:p>
        </p:txBody>
      </p:sp>
      <p:sp>
        <p:nvSpPr>
          <p:cNvPr id="14" name="Rectangle 5"/>
          <p:cNvSpPr txBox="1">
            <a:spLocks/>
          </p:cNvSpPr>
          <p:nvPr/>
        </p:nvSpPr>
        <p:spPr bwMode="auto">
          <a:xfrm>
            <a:off x="274319" y="895350"/>
            <a:ext cx="4045779" cy="2408352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600" dirty="0">
                <a:solidFill>
                  <a:srgbClr val="000000"/>
                </a:solidFill>
              </a:rPr>
              <a:t>In order to build a strong foundation for a mentoring relationship, it is critical to build trust.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endParaRPr lang="en-US" sz="1600" dirty="0">
              <a:solidFill>
                <a:srgbClr val="000000"/>
              </a:solidFill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600" dirty="0">
                <a:solidFill>
                  <a:srgbClr val="000000"/>
                </a:solidFill>
              </a:rPr>
              <a:t>The initial meetings help you establish your relationship. Leverage these meetings to :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Create a foundation of trust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Define mentoring goals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Arial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Rectangle 5"/>
          <p:cNvSpPr txBox="1">
            <a:spLocks/>
          </p:cNvSpPr>
          <p:nvPr/>
        </p:nvSpPr>
        <p:spPr bwMode="auto">
          <a:xfrm>
            <a:off x="457200" y="3562350"/>
            <a:ext cx="4019034" cy="19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r>
              <a:rPr lang="en-US" sz="1400" b="1" dirty="0">
                <a:solidFill>
                  <a:srgbClr val="0085C3"/>
                </a:solidFill>
              </a:rPr>
              <a:t>Job Aids/ Template: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400" dirty="0"/>
              <a:t>Agenda for first three meetings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400" dirty="0"/>
              <a:t>Discussion topics for first three meetings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400" dirty="0"/>
              <a:t>Mentoring Agreement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endParaRPr lang="en-US" sz="1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endParaRPr lang="en-US" sz="1400" b="1" dirty="0">
              <a:solidFill>
                <a:srgbClr val="0085C3"/>
              </a:solidFill>
            </a:endParaRPr>
          </a:p>
          <a:p>
            <a:pPr marL="227013" indent="-2270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defRPr/>
            </a:pPr>
            <a:endParaRPr lang="en-US" sz="1400" b="1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95292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948471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767" y="0"/>
            <a:ext cx="9134220" cy="513902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GB" sz="1500" dirty="0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744349"/>
            <a:ext cx="9144000" cy="1460167"/>
          </a:xfrm>
          <a:prstGeom prst="rect">
            <a:avLst/>
          </a:prstGeom>
          <a:gradFill>
            <a:gsLst>
              <a:gs pos="16000">
                <a:schemeClr val="tx2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Aid: Agenda for first three meetings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44200" y="14191"/>
            <a:ext cx="1499800" cy="459331"/>
          </a:xfrm>
          <a:prstGeom prst="roundRect">
            <a:avLst/>
          </a:prstGeom>
          <a:solidFill>
            <a:srgbClr val="C00000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Establish </a:t>
            </a:r>
          </a:p>
        </p:txBody>
      </p:sp>
      <p:pic>
        <p:nvPicPr>
          <p:cNvPr id="9" name="Picture 2" descr="C:\Users\Donna_Lumbo\Desktop\pictures\Corbis_CRBR002891_jpg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2" y="829890"/>
            <a:ext cx="1534858" cy="132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43063" y="1072127"/>
            <a:ext cx="176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chemeClr val="accent3"/>
                </a:solidFill>
                <a:latin typeface="+mn-lt"/>
              </a:rPr>
              <a:t>1. Interview and agree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2075" y="905193"/>
            <a:ext cx="3490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+mn-lt"/>
              </a:rPr>
              <a:t>Get to know each other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+mn-lt"/>
              </a:rPr>
              <a:t>Clarify mutual expectations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3"/>
                </a:solidFill>
                <a:latin typeface="+mn-lt"/>
              </a:rPr>
              <a:t>Agenda for next meeting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3638550"/>
            <a:ext cx="9144000" cy="1476017"/>
          </a:xfrm>
          <a:prstGeom prst="rect">
            <a:avLst/>
          </a:prstGeom>
          <a:gradFill>
            <a:gsLst>
              <a:gs pos="16000">
                <a:schemeClr val="tx2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-1" y="2231431"/>
            <a:ext cx="9140993" cy="1380027"/>
          </a:xfrm>
          <a:prstGeom prst="rect">
            <a:avLst/>
          </a:prstGeom>
          <a:gradFill>
            <a:gsLst>
              <a:gs pos="16000">
                <a:schemeClr val="tx2"/>
              </a:gs>
              <a:gs pos="100000">
                <a:srgbClr val="FFFFFF">
                  <a:alpha val="0"/>
                </a:srgbClr>
              </a:gs>
            </a:gsLst>
            <a:lin ang="0" scaled="1"/>
          </a:gra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16" name="Picture 2"/>
          <p:cNvPicPr>
            <a:picLocks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453115" y="2253892"/>
            <a:ext cx="1534858" cy="1316875"/>
          </a:xfrm>
          <a:prstGeom prst="rect">
            <a:avLst/>
          </a:prstGeom>
          <a:noFill/>
          <a:ln w="9525">
            <a:solidFill>
              <a:srgbClr val="AAAAAA"/>
            </a:solidFill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1" t="365" r="16357" b="-935"/>
          <a:stretch/>
        </p:blipFill>
        <p:spPr bwMode="auto">
          <a:xfrm>
            <a:off x="446342" y="3714750"/>
            <a:ext cx="1519646" cy="13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250695" y="2698586"/>
            <a:ext cx="17668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DC5034"/>
                </a:solidFill>
                <a:latin typeface="+mn-lt"/>
              </a:rPr>
              <a:t>2. Clarify goals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58732" y="2336696"/>
            <a:ext cx="3490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C5034"/>
                </a:solidFill>
                <a:latin typeface="+mn-lt"/>
              </a:rPr>
              <a:t>Establish initial goals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C5034"/>
                </a:solidFill>
                <a:latin typeface="+mn-lt"/>
              </a:rPr>
              <a:t>Create mentoring agreement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DC5034"/>
                </a:solidFill>
                <a:latin typeface="+mn-lt"/>
              </a:rPr>
              <a:t>Agenda for next meeting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9522" y="4003737"/>
            <a:ext cx="176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solidFill>
                  <a:srgbClr val="6E2585"/>
                </a:solidFill>
                <a:latin typeface="+mn-lt"/>
              </a:rPr>
              <a:t>3. Build an Action plan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1959" y="3880625"/>
            <a:ext cx="4205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E2585"/>
                </a:solidFill>
                <a:latin typeface="+mn-lt"/>
              </a:rPr>
              <a:t>Identify key mentoring activities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E2585"/>
                </a:solidFill>
                <a:latin typeface="+mn-lt"/>
              </a:rPr>
              <a:t>Build an Action plan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6E2585"/>
                </a:solidFill>
                <a:latin typeface="+mn-lt"/>
              </a:rPr>
              <a:t>Agenda for next meeting</a:t>
            </a:r>
          </a:p>
        </p:txBody>
      </p:sp>
    </p:spTree>
    <p:extLst>
      <p:ext uri="{BB962C8B-B14F-4D97-AF65-F5344CB8AC3E}">
        <p14:creationId xmlns:p14="http://schemas.microsoft.com/office/powerpoint/2010/main" val="118506878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305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b="1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Purpose of the Mentoring Toolkit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775808"/>
            <a:ext cx="9153525" cy="1294162"/>
          </a:xfrm>
          <a:prstGeom prst="rect">
            <a:avLst/>
          </a:prstGeom>
          <a:solidFill>
            <a:srgbClr val="C76C19"/>
          </a:solidFill>
          <a:ln>
            <a:noFill/>
          </a:ln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800" dirty="0" err="1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6059" y="740678"/>
            <a:ext cx="819524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lvl="1">
              <a:buClr>
                <a:srgbClr val="0085C3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Research suggests that informal learning such as mentoring serves as the most consistently powerful source of individual and workforce performance  with positive impact on retention (94%)* and productivity (92%)*</a:t>
            </a:r>
          </a:p>
          <a:p>
            <a:pPr marL="0" lvl="1" fontAlgn="base">
              <a:buClr>
                <a:srgbClr val="0085C3"/>
              </a:buClr>
            </a:pPr>
            <a:endParaRPr lang="en-US" sz="1600" i="1" dirty="0">
              <a:solidFill>
                <a:srgbClr val="FFFFF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 bwMode="black">
          <a:xfrm>
            <a:off x="422746" y="1094357"/>
            <a:ext cx="240609" cy="431151"/>
            <a:chOff x="3360738" y="989012"/>
            <a:chExt cx="746125" cy="1439864"/>
          </a:xfrm>
          <a:solidFill>
            <a:schemeClr val="tx2"/>
          </a:solidFill>
          <a:effectLst/>
        </p:grpSpPr>
        <p:sp>
          <p:nvSpPr>
            <p:cNvPr id="13" name="Freeform 36"/>
            <p:cNvSpPr>
              <a:spLocks/>
            </p:cNvSpPr>
            <p:nvPr/>
          </p:nvSpPr>
          <p:spPr bwMode="black">
            <a:xfrm>
              <a:off x="3360738" y="1255713"/>
              <a:ext cx="525463" cy="1173163"/>
            </a:xfrm>
            <a:custGeom>
              <a:avLst/>
              <a:gdLst>
                <a:gd name="T0" fmla="*/ 252 w 562"/>
                <a:gd name="T1" fmla="*/ 272 h 1256"/>
                <a:gd name="T2" fmla="*/ 234 w 562"/>
                <a:gd name="T3" fmla="*/ 192 h 1256"/>
                <a:gd name="T4" fmla="*/ 407 w 562"/>
                <a:gd name="T5" fmla="*/ 20 h 1256"/>
                <a:gd name="T6" fmla="*/ 534 w 562"/>
                <a:gd name="T7" fmla="*/ 76 h 1256"/>
                <a:gd name="T8" fmla="*/ 562 w 562"/>
                <a:gd name="T9" fmla="*/ 51 h 1256"/>
                <a:gd name="T10" fmla="*/ 443 w 562"/>
                <a:gd name="T11" fmla="*/ 0 h 1256"/>
                <a:gd name="T12" fmla="*/ 164 w 562"/>
                <a:gd name="T13" fmla="*/ 0 h 1256"/>
                <a:gd name="T14" fmla="*/ 0 w 562"/>
                <a:gd name="T15" fmla="*/ 163 h 1256"/>
                <a:gd name="T16" fmla="*/ 0 w 562"/>
                <a:gd name="T17" fmla="*/ 556 h 1256"/>
                <a:gd name="T18" fmla="*/ 55 w 562"/>
                <a:gd name="T19" fmla="*/ 612 h 1256"/>
                <a:gd name="T20" fmla="*/ 110 w 562"/>
                <a:gd name="T21" fmla="*/ 556 h 1256"/>
                <a:gd name="T22" fmla="*/ 110 w 562"/>
                <a:gd name="T23" fmla="*/ 201 h 1256"/>
                <a:gd name="T24" fmla="*/ 139 w 562"/>
                <a:gd name="T25" fmla="*/ 201 h 1256"/>
                <a:gd name="T26" fmla="*/ 139 w 562"/>
                <a:gd name="T27" fmla="*/ 1182 h 1256"/>
                <a:gd name="T28" fmla="*/ 214 w 562"/>
                <a:gd name="T29" fmla="*/ 1256 h 1256"/>
                <a:gd name="T30" fmla="*/ 288 w 562"/>
                <a:gd name="T31" fmla="*/ 1182 h 1256"/>
                <a:gd name="T32" fmla="*/ 288 w 562"/>
                <a:gd name="T33" fmla="*/ 615 h 1256"/>
                <a:gd name="T34" fmla="*/ 317 w 562"/>
                <a:gd name="T35" fmla="*/ 615 h 1256"/>
                <a:gd name="T36" fmla="*/ 317 w 562"/>
                <a:gd name="T37" fmla="*/ 1182 h 1256"/>
                <a:gd name="T38" fmla="*/ 392 w 562"/>
                <a:gd name="T39" fmla="*/ 1256 h 1256"/>
                <a:gd name="T40" fmla="*/ 467 w 562"/>
                <a:gd name="T41" fmla="*/ 1182 h 1256"/>
                <a:gd name="T42" fmla="*/ 467 w 562"/>
                <a:gd name="T43" fmla="*/ 516 h 1256"/>
                <a:gd name="T44" fmla="*/ 252 w 562"/>
                <a:gd name="T45" fmla="*/ 272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2" h="1256">
                  <a:moveTo>
                    <a:pt x="252" y="272"/>
                  </a:moveTo>
                  <a:cubicBezTo>
                    <a:pt x="248" y="262"/>
                    <a:pt x="234" y="225"/>
                    <a:pt x="234" y="192"/>
                  </a:cubicBezTo>
                  <a:cubicBezTo>
                    <a:pt x="234" y="97"/>
                    <a:pt x="312" y="20"/>
                    <a:pt x="407" y="20"/>
                  </a:cubicBezTo>
                  <a:cubicBezTo>
                    <a:pt x="456" y="20"/>
                    <a:pt x="501" y="41"/>
                    <a:pt x="534" y="76"/>
                  </a:cubicBezTo>
                  <a:cubicBezTo>
                    <a:pt x="542" y="66"/>
                    <a:pt x="551" y="58"/>
                    <a:pt x="562" y="51"/>
                  </a:cubicBezTo>
                  <a:cubicBezTo>
                    <a:pt x="532" y="20"/>
                    <a:pt x="490" y="0"/>
                    <a:pt x="443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73" y="0"/>
                    <a:pt x="0" y="73"/>
                    <a:pt x="0" y="163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87"/>
                    <a:pt x="25" y="612"/>
                    <a:pt x="55" y="612"/>
                  </a:cubicBezTo>
                  <a:cubicBezTo>
                    <a:pt x="86" y="612"/>
                    <a:pt x="110" y="587"/>
                    <a:pt x="110" y="556"/>
                  </a:cubicBezTo>
                  <a:cubicBezTo>
                    <a:pt x="110" y="201"/>
                    <a:pt x="110" y="201"/>
                    <a:pt x="110" y="201"/>
                  </a:cubicBezTo>
                  <a:cubicBezTo>
                    <a:pt x="139" y="201"/>
                    <a:pt x="139" y="201"/>
                    <a:pt x="139" y="201"/>
                  </a:cubicBezTo>
                  <a:cubicBezTo>
                    <a:pt x="139" y="1182"/>
                    <a:pt x="139" y="1182"/>
                    <a:pt x="139" y="1182"/>
                  </a:cubicBezTo>
                  <a:cubicBezTo>
                    <a:pt x="139" y="1223"/>
                    <a:pt x="173" y="1256"/>
                    <a:pt x="214" y="1256"/>
                  </a:cubicBezTo>
                  <a:cubicBezTo>
                    <a:pt x="255" y="1256"/>
                    <a:pt x="288" y="1223"/>
                    <a:pt x="288" y="1182"/>
                  </a:cubicBezTo>
                  <a:cubicBezTo>
                    <a:pt x="288" y="615"/>
                    <a:pt x="288" y="615"/>
                    <a:pt x="288" y="615"/>
                  </a:cubicBezTo>
                  <a:cubicBezTo>
                    <a:pt x="317" y="615"/>
                    <a:pt x="317" y="615"/>
                    <a:pt x="317" y="615"/>
                  </a:cubicBezTo>
                  <a:cubicBezTo>
                    <a:pt x="317" y="1182"/>
                    <a:pt x="317" y="1182"/>
                    <a:pt x="317" y="1182"/>
                  </a:cubicBezTo>
                  <a:cubicBezTo>
                    <a:pt x="317" y="1223"/>
                    <a:pt x="351" y="1256"/>
                    <a:pt x="392" y="1256"/>
                  </a:cubicBezTo>
                  <a:cubicBezTo>
                    <a:pt x="433" y="1256"/>
                    <a:pt x="467" y="1223"/>
                    <a:pt x="467" y="1182"/>
                  </a:cubicBezTo>
                  <a:cubicBezTo>
                    <a:pt x="467" y="516"/>
                    <a:pt x="467" y="516"/>
                    <a:pt x="467" y="516"/>
                  </a:cubicBezTo>
                  <a:cubicBezTo>
                    <a:pt x="398" y="459"/>
                    <a:pt x="284" y="354"/>
                    <a:pt x="252" y="2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sp>
          <p:nvSpPr>
            <p:cNvPr id="14" name="Freeform 37"/>
            <p:cNvSpPr>
              <a:spLocks/>
            </p:cNvSpPr>
            <p:nvPr/>
          </p:nvSpPr>
          <p:spPr bwMode="black">
            <a:xfrm>
              <a:off x="3824288" y="1733550"/>
              <a:ext cx="103188" cy="93663"/>
            </a:xfrm>
            <a:custGeom>
              <a:avLst/>
              <a:gdLst>
                <a:gd name="T0" fmla="*/ 58 w 110"/>
                <a:gd name="T1" fmla="*/ 43 h 101"/>
                <a:gd name="T2" fmla="*/ 38 w 110"/>
                <a:gd name="T3" fmla="*/ 59 h 101"/>
                <a:gd name="T4" fmla="*/ 17 w 110"/>
                <a:gd name="T5" fmla="*/ 43 h 101"/>
                <a:gd name="T6" fmla="*/ 0 w 110"/>
                <a:gd name="T7" fmla="*/ 29 h 101"/>
                <a:gd name="T8" fmla="*/ 0 w 110"/>
                <a:gd name="T9" fmla="*/ 45 h 101"/>
                <a:gd name="T10" fmla="*/ 56 w 110"/>
                <a:gd name="T11" fmla="*/ 101 h 101"/>
                <a:gd name="T12" fmla="*/ 110 w 110"/>
                <a:gd name="T13" fmla="*/ 45 h 101"/>
                <a:gd name="T14" fmla="*/ 110 w 110"/>
                <a:gd name="T15" fmla="*/ 0 h 101"/>
                <a:gd name="T16" fmla="*/ 58 w 110"/>
                <a:gd name="T17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" h="101">
                  <a:moveTo>
                    <a:pt x="58" y="43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3" y="40"/>
                    <a:pt x="7" y="35"/>
                    <a:pt x="0" y="2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76"/>
                    <a:pt x="25" y="101"/>
                    <a:pt x="56" y="101"/>
                  </a:cubicBezTo>
                  <a:cubicBezTo>
                    <a:pt x="85" y="101"/>
                    <a:pt x="110" y="76"/>
                    <a:pt x="110" y="45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86" y="20"/>
                    <a:pt x="67" y="35"/>
                    <a:pt x="58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sp>
          <p:nvSpPr>
            <p:cNvPr id="15" name="Oval 38"/>
            <p:cNvSpPr>
              <a:spLocks noChangeArrowheads="1"/>
            </p:cNvSpPr>
            <p:nvPr/>
          </p:nvSpPr>
          <p:spPr bwMode="black">
            <a:xfrm>
              <a:off x="3525838" y="989012"/>
              <a:ext cx="234950" cy="238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  <p:sp>
          <p:nvSpPr>
            <p:cNvPr id="16" name="Freeform 39"/>
            <p:cNvSpPr>
              <a:spLocks/>
            </p:cNvSpPr>
            <p:nvPr/>
          </p:nvSpPr>
          <p:spPr bwMode="black">
            <a:xfrm>
              <a:off x="3606800" y="1304925"/>
              <a:ext cx="500063" cy="444500"/>
            </a:xfrm>
            <a:custGeom>
              <a:avLst/>
              <a:gdLst>
                <a:gd name="T0" fmla="*/ 267 w 535"/>
                <a:gd name="T1" fmla="*/ 476 h 477"/>
                <a:gd name="T2" fmla="*/ 15 w 535"/>
                <a:gd name="T3" fmla="*/ 208 h 477"/>
                <a:gd name="T4" fmla="*/ 0 w 535"/>
                <a:gd name="T5" fmla="*/ 140 h 477"/>
                <a:gd name="T6" fmla="*/ 141 w 535"/>
                <a:gd name="T7" fmla="*/ 0 h 477"/>
                <a:gd name="T8" fmla="*/ 268 w 535"/>
                <a:gd name="T9" fmla="*/ 80 h 477"/>
                <a:gd name="T10" fmla="*/ 394 w 535"/>
                <a:gd name="T11" fmla="*/ 0 h 477"/>
                <a:gd name="T12" fmla="*/ 535 w 535"/>
                <a:gd name="T13" fmla="*/ 140 h 477"/>
                <a:gd name="T14" fmla="*/ 520 w 535"/>
                <a:gd name="T15" fmla="*/ 208 h 477"/>
                <a:gd name="T16" fmla="*/ 269 w 535"/>
                <a:gd name="T17" fmla="*/ 476 h 477"/>
                <a:gd name="T18" fmla="*/ 268 w 535"/>
                <a:gd name="T19" fmla="*/ 477 h 477"/>
                <a:gd name="T20" fmla="*/ 267 w 535"/>
                <a:gd name="T21" fmla="*/ 476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477">
                  <a:moveTo>
                    <a:pt x="267" y="476"/>
                  </a:moveTo>
                  <a:cubicBezTo>
                    <a:pt x="247" y="461"/>
                    <a:pt x="55" y="310"/>
                    <a:pt x="15" y="208"/>
                  </a:cubicBezTo>
                  <a:cubicBezTo>
                    <a:pt x="8" y="189"/>
                    <a:pt x="0" y="162"/>
                    <a:pt x="0" y="140"/>
                  </a:cubicBezTo>
                  <a:cubicBezTo>
                    <a:pt x="0" y="63"/>
                    <a:pt x="63" y="0"/>
                    <a:pt x="141" y="0"/>
                  </a:cubicBezTo>
                  <a:cubicBezTo>
                    <a:pt x="197" y="0"/>
                    <a:pt x="245" y="33"/>
                    <a:pt x="268" y="80"/>
                  </a:cubicBezTo>
                  <a:cubicBezTo>
                    <a:pt x="290" y="33"/>
                    <a:pt x="339" y="0"/>
                    <a:pt x="394" y="0"/>
                  </a:cubicBezTo>
                  <a:cubicBezTo>
                    <a:pt x="472" y="0"/>
                    <a:pt x="535" y="63"/>
                    <a:pt x="535" y="140"/>
                  </a:cubicBezTo>
                  <a:cubicBezTo>
                    <a:pt x="535" y="162"/>
                    <a:pt x="527" y="189"/>
                    <a:pt x="520" y="208"/>
                  </a:cubicBezTo>
                  <a:cubicBezTo>
                    <a:pt x="480" y="310"/>
                    <a:pt x="288" y="461"/>
                    <a:pt x="269" y="476"/>
                  </a:cubicBezTo>
                  <a:cubicBezTo>
                    <a:pt x="268" y="477"/>
                    <a:pt x="268" y="477"/>
                    <a:pt x="268" y="477"/>
                  </a:cubicBezTo>
                  <a:lnTo>
                    <a:pt x="267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endParaRPr lang="en-US" sz="1100">
                <a:solidFill>
                  <a:prstClr val="black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400800" y="4895770"/>
            <a:ext cx="15233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+mn-lt"/>
                <a:cs typeface="Arial" charset="0"/>
              </a:rPr>
              <a:t>*Triple Creek Study</a:t>
            </a:r>
            <a:endParaRPr lang="en-US" sz="1200" dirty="0">
              <a:latin typeface="+mn-lt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109121"/>
              </p:ext>
            </p:extLst>
          </p:nvPr>
        </p:nvGraphicFramePr>
        <p:xfrm>
          <a:off x="274320" y="2114550"/>
          <a:ext cx="8488680" cy="28194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4244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43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08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+mn-lt"/>
                        </a:rPr>
                        <a:t>Description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>
                        <a:alpha val="7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600" b="1" dirty="0">
                          <a:solidFill>
                            <a:srgbClr val="FFFFFF"/>
                          </a:solidFill>
                          <a:latin typeface="+mn-lt"/>
                        </a:rPr>
                        <a:t>Contents</a:t>
                      </a:r>
                      <a:endParaRPr lang="en-US" sz="16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444">
                        <a:alpha val="7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98586"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Font typeface="Arial" panose="020B0604020202020204" pitchFamily="34" charset="0"/>
                        <a:buNone/>
                      </a:pPr>
                      <a:endParaRPr lang="en-US" sz="1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0" hangingPunct="1">
                        <a:buFont typeface="Arial" panose="020B0604020202020204" pitchFamily="34" charset="0"/>
                        <a:buChar char="•"/>
                      </a:pPr>
                      <a:endParaRPr lang="en-US" sz="1200" b="1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333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04800" y="3008206"/>
            <a:ext cx="410913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0000">
                  <a:lumMod val="50000"/>
                  <a:lumOff val="50000"/>
                </a:srgbClr>
              </a:buClr>
            </a:pPr>
            <a:r>
              <a:rPr lang="en-US" sz="1800" dirty="0">
                <a:solidFill>
                  <a:schemeClr val="tx2"/>
                </a:solidFill>
                <a:latin typeface="+mn-lt"/>
              </a:rPr>
              <a:t>The Mentoring toolkit will 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provide you with essential, easy-to-use information to help you get the most out of your mentoring relationship.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rgbClr val="000000">
                  <a:lumMod val="50000"/>
                  <a:lumOff val="50000"/>
                </a:srgbClr>
              </a:buClr>
            </a:pPr>
            <a:endParaRPr lang="en-US" sz="1800" dirty="0">
              <a:solidFill>
                <a:schemeClr val="bg2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98458" y="2600405"/>
            <a:ext cx="4254500" cy="229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Purpose and benefits of Mentoring</a:t>
            </a:r>
          </a:p>
          <a:p>
            <a:pPr marL="177800" indent="-1778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Getting started </a:t>
            </a:r>
          </a:p>
          <a:p>
            <a:pPr marL="635000" lvl="1" indent="-1778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Mentors – Are you ready? </a:t>
            </a:r>
          </a:p>
          <a:p>
            <a:pPr marL="635000" lvl="1" indent="-1778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Mentees – Identifying your mentor</a:t>
            </a:r>
          </a:p>
          <a:p>
            <a:pPr marL="177800" indent="-1778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Mentoring process overview</a:t>
            </a:r>
          </a:p>
          <a:p>
            <a:pPr marL="177800" indent="-1778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Expectations of a mentor and mentee in the relationship</a:t>
            </a:r>
          </a:p>
          <a:p>
            <a:pPr marL="177800" indent="-177800" fontAlgn="base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Tools that you can use during each step of mentoring</a:t>
            </a:r>
          </a:p>
        </p:txBody>
      </p:sp>
    </p:spTree>
    <p:extLst>
      <p:ext uri="{BB962C8B-B14F-4D97-AF65-F5344CB8AC3E}">
        <p14:creationId xmlns:p14="http://schemas.microsoft.com/office/powerpoint/2010/main" val="2879103693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150144" y="4114800"/>
            <a:ext cx="6852008" cy="1028700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endParaRPr lang="en-US" sz="15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19" name="Rectangle 18"/>
          <p:cNvSpPr>
            <a:spLocks noChangeAspect="1"/>
          </p:cNvSpPr>
          <p:nvPr/>
        </p:nvSpPr>
        <p:spPr>
          <a:xfrm>
            <a:off x="5739131" y="1322239"/>
            <a:ext cx="2239412" cy="3563759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</p:spPr>
        <p:txBody>
          <a:bodyPr vert="horz" wrap="square" lIns="171371" tIns="171371" rIns="171371" bIns="171371" numCol="1" anchor="t" anchorCtr="0" compatLnSpc="1">
            <a:prstTxWarp prst="textNoShape">
              <a:avLst/>
            </a:prstTxWarp>
            <a:noAutofit/>
          </a:bodyPr>
          <a:lstStyle/>
          <a:p>
            <a:pPr marL="171450" lvl="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endParaRPr lang="en-US" sz="1200" b="1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1150144" y="1322239"/>
            <a:ext cx="2094281" cy="3563759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</p:spPr>
        <p:txBody>
          <a:bodyPr vert="horz" wrap="square" lIns="171450" tIns="171450" rIns="171450" bIns="17145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 err="1">
              <a:solidFill>
                <a:srgbClr val="FFFFFF"/>
              </a:solidFill>
              <a:latin typeface="Museo Sans For Dell"/>
              <a:ea typeface="Museo For Dell" pitchFamily="2" charset="0"/>
              <a:cs typeface="+mj-cs"/>
            </a:endParaRPr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3254656" y="1322239"/>
            <a:ext cx="2483769" cy="3566769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</p:spPr>
        <p:txBody>
          <a:bodyPr vert="horz" wrap="square" lIns="171450" tIns="171450" rIns="171450" bIns="171450" numCol="1" anchor="t" anchorCtr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800" dirty="0" err="1">
              <a:solidFill>
                <a:srgbClr val="FFFFFF"/>
              </a:solidFill>
              <a:latin typeface="Museo Sans For Dell"/>
              <a:ea typeface="Museo For Dell" pitchFamily="2" charset="0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7244" y="1351066"/>
            <a:ext cx="1834571" cy="297008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Meeting One</a:t>
            </a:r>
          </a:p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Interview and Agree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52400" y="554010"/>
            <a:ext cx="7491800" cy="473058"/>
          </a:xfrm>
          <a:prstGeom prst="roundRect">
            <a:avLst/>
          </a:prstGeom>
          <a:solidFill>
            <a:srgbClr val="0085C3"/>
          </a:solidFill>
          <a:effectLst/>
        </p:spPr>
        <p:txBody>
          <a:bodyPr wrap="square" lIns="137096" tIns="102822" rIns="102822" bIns="102822" rtlCol="0" anchor="ctr">
            <a:noAutofit/>
          </a:bodyPr>
          <a:lstStyle/>
          <a:p>
            <a:pPr marL="168991" lvl="1" indent="-16899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endParaRPr lang="en-US" altLang="en-US" sz="1500" dirty="0">
              <a:solidFill>
                <a:schemeClr val="tx2"/>
              </a:solidFill>
              <a:latin typeface="+mn-lt"/>
            </a:endParaRPr>
          </a:p>
          <a:p>
            <a:pPr marL="168991" lvl="1" indent="-16899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altLang="en-US" sz="1350" dirty="0">
                <a:solidFill>
                  <a:schemeClr val="tx2"/>
                </a:solidFill>
                <a:latin typeface="+mn-lt"/>
              </a:rPr>
              <a:t>Refer below for a suggested list of questions that can be used by </a:t>
            </a:r>
            <a:r>
              <a:rPr lang="en-US" altLang="en-US" sz="1350" b="1" u="sng" dirty="0">
                <a:solidFill>
                  <a:schemeClr val="tx2"/>
                </a:solidFill>
                <a:latin typeface="+mn-lt"/>
              </a:rPr>
              <a:t>mentors</a:t>
            </a:r>
            <a:r>
              <a:rPr lang="en-US" altLang="en-US" sz="1350" dirty="0">
                <a:solidFill>
                  <a:schemeClr val="tx2"/>
                </a:solidFill>
                <a:latin typeface="+mn-lt"/>
              </a:rPr>
              <a:t> and</a:t>
            </a:r>
          </a:p>
          <a:p>
            <a:pPr marL="168991" lvl="1" indent="-16899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r>
              <a:rPr lang="en-US" altLang="en-US" sz="1350" b="1" u="sng" dirty="0">
                <a:solidFill>
                  <a:schemeClr val="tx2"/>
                </a:solidFill>
                <a:latin typeface="+mn-lt"/>
              </a:rPr>
              <a:t>mentees </a:t>
            </a:r>
            <a:r>
              <a:rPr lang="en-US" altLang="en-US" sz="1350" dirty="0">
                <a:solidFill>
                  <a:schemeClr val="tx2"/>
                </a:solidFill>
                <a:latin typeface="+mn-lt"/>
              </a:rPr>
              <a:t>to drive conversations during the first three meetings.</a:t>
            </a:r>
          </a:p>
          <a:p>
            <a:pPr marL="168991" lvl="1" indent="-168991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  <a:buClr>
                <a:srgbClr val="0085C3"/>
              </a:buClr>
            </a:pPr>
            <a:endParaRPr lang="en-US" sz="1800" dirty="0">
              <a:solidFill>
                <a:srgbClr val="FFFFFF"/>
              </a:solidFill>
              <a:latin typeface="Museo Sans For Dell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452907" y="1895476"/>
            <a:ext cx="6213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-10891"/>
            <a:ext cx="72542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useo Sans For Dell"/>
              </a:rPr>
              <a:t>Job Aid: Discussion topics for first three meetings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92242" y="1977694"/>
            <a:ext cx="2080171" cy="2861004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128588" lvl="1" indent="-128588">
              <a:spcBef>
                <a:spcPts val="45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Get to know each other by sharing: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SzPct val="80000"/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Something about yourself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SzPct val="80000"/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Personal values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SzPct val="80000"/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Ideal work situation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SzPct val="80000"/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Lessons learned along the way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SzPct val="80000"/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Aspirations and what drives you</a:t>
            </a:r>
          </a:p>
          <a:p>
            <a:pPr marL="127338" lvl="1" indent="-127338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Share your pre-meeting reflections regarding: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Mutual role expectations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Duration of partnership,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Meeting schedule 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Preferred mode of contact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Confidentiality terms</a:t>
            </a:r>
          </a:p>
          <a:p>
            <a:pPr marL="471488" lvl="2" indent="-128588">
              <a:spcBef>
                <a:spcPts val="450"/>
              </a:spcBef>
              <a:spcAft>
                <a:spcPts val="0"/>
              </a:spcAft>
              <a:buFont typeface="Museo Sans For Dell" panose="02000000000000000000" pitchFamily="2" charset="0"/>
              <a:buChar char="–"/>
            </a:pPr>
            <a:r>
              <a:rPr lang="en-US" sz="825" dirty="0">
                <a:solidFill>
                  <a:srgbClr val="444444"/>
                </a:solidFill>
                <a:latin typeface="Museo Sans For Dell"/>
              </a:rPr>
              <a:t>Next meeting agenda</a:t>
            </a:r>
            <a:endParaRPr lang="en-US" sz="788" dirty="0">
              <a:solidFill>
                <a:srgbClr val="444444"/>
              </a:solidFill>
              <a:latin typeface="Museo Sans For Del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67119" y="2008951"/>
            <a:ext cx="2232404" cy="2861006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214313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</a:rPr>
              <a:t>What concrete activities will you enable you meet your learning goal?</a:t>
            </a:r>
          </a:p>
          <a:p>
            <a:pPr marL="214313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  <a:cs typeface="Arial" pitchFamily="34" charset="0"/>
              </a:rPr>
              <a:t>Share a story with one another that illustrates a personal experience and issue; debrief</a:t>
            </a: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  <a:cs typeface="Arial" pitchFamily="34" charset="0"/>
              </a:rPr>
              <a:t>What support do you require – informational, skill development or advocacy that will enable you achieve your learning goal?</a:t>
            </a: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  <a:cs typeface="Arial" pitchFamily="34" charset="0"/>
              </a:rPr>
              <a:t>What are some risks/ dependencies that will stall development progress?</a:t>
            </a: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  <a:cs typeface="Arial" pitchFamily="34" charset="0"/>
              </a:rPr>
              <a:t>How can you mitigate these risks?</a:t>
            </a: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  <a:cs typeface="Arial" pitchFamily="34" charset="0"/>
              </a:rPr>
              <a:t>Finalize your action plan and sustain momentum through subsequent meetings</a:t>
            </a: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  <a:p>
            <a:pPr marL="214313" lvl="1" indent="-214313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825" dirty="0">
              <a:latin typeface="+mn-lt"/>
              <a:cs typeface="Arial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574909" y="1428407"/>
            <a:ext cx="321067" cy="359903"/>
            <a:chOff x="5778822" y="2243936"/>
            <a:chExt cx="685800" cy="514350"/>
          </a:xfrm>
        </p:grpSpPr>
        <p:sp>
          <p:nvSpPr>
            <p:cNvPr id="29" name="Rounded Rectangle 28"/>
            <p:cNvSpPr/>
            <p:nvPr/>
          </p:nvSpPr>
          <p:spPr>
            <a:xfrm>
              <a:off x="5778822" y="2243936"/>
              <a:ext cx="685800" cy="514350"/>
            </a:xfrm>
            <a:prstGeom prst="roundRect">
              <a:avLst>
                <a:gd name="adj" fmla="val 9120"/>
              </a:avLst>
            </a:prstGeom>
            <a:solidFill>
              <a:schemeClr val="tx2"/>
            </a:solidFill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</a:pPr>
              <a:endParaRPr lang="en-US" sz="1500" dirty="0">
                <a:solidFill>
                  <a:srgbClr val="FFFFFF"/>
                </a:solidFill>
                <a:latin typeface="Museo Sans For Dell"/>
              </a:endParaRPr>
            </a:p>
          </p:txBody>
        </p:sp>
        <p:sp>
          <p:nvSpPr>
            <p:cNvPr id="30" name="Cross 29"/>
            <p:cNvSpPr/>
            <p:nvPr/>
          </p:nvSpPr>
          <p:spPr>
            <a:xfrm>
              <a:off x="5923513" y="2350401"/>
              <a:ext cx="396419" cy="301421"/>
            </a:xfrm>
            <a:prstGeom prst="plus">
              <a:avLst>
                <a:gd name="adj" fmla="val 37481"/>
              </a:avLst>
            </a:prstGeom>
            <a:solidFill>
              <a:srgbClr val="F2AF00"/>
            </a:solidFill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</a:pPr>
              <a:endParaRPr lang="en-US" sz="1500" dirty="0">
                <a:solidFill>
                  <a:srgbClr val="FFFFFF"/>
                </a:solidFill>
                <a:latin typeface="Museo Sans For Dell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3210944" y="1337599"/>
            <a:ext cx="2393489" cy="589521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Meeting Two</a:t>
            </a:r>
          </a:p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Define goals and mentoring agreement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269698" y="1962996"/>
            <a:ext cx="2433156" cy="2906962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825" dirty="0">
                <a:latin typeface="+mn-lt"/>
              </a:rPr>
              <a:t>What are your current strength and development areas?  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825" dirty="0">
                <a:latin typeface="+mn-lt"/>
              </a:rPr>
              <a:t>What steps are you taking to improve these?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825" dirty="0">
                <a:solidFill>
                  <a:srgbClr val="444444"/>
                </a:solidFill>
                <a:latin typeface="+mn-lt"/>
              </a:rPr>
              <a:t>What skills would you like to develop?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825" dirty="0">
                <a:latin typeface="+mn-lt"/>
              </a:rPr>
              <a:t>What do you see as the next logical step in your career? 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825" dirty="0">
                <a:latin typeface="+mn-lt"/>
              </a:rPr>
              <a:t>What is your long term vision for your career?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</a:rPr>
              <a:t>What resources do you have access to that could help you in development?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</a:rPr>
              <a:t>What should be our goals for this engagement?</a:t>
            </a:r>
          </a:p>
          <a:p>
            <a:pPr marL="128588" indent="-128588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825" dirty="0">
                <a:latin typeface="+mn-lt"/>
              </a:rPr>
              <a:t>When would you like to set the first progress </a:t>
            </a:r>
          </a:p>
          <a:p>
            <a:r>
              <a:rPr lang="en-US" sz="825" dirty="0">
                <a:latin typeface="+mn-lt"/>
              </a:rPr>
              <a:t>     check point and what should our evaluation </a:t>
            </a:r>
          </a:p>
          <a:p>
            <a:r>
              <a:rPr lang="en-US" sz="825" dirty="0">
                <a:latin typeface="+mn-lt"/>
              </a:rPr>
              <a:t>     criteria be?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altLang="en-US" sz="825" dirty="0">
                <a:latin typeface="+mn-lt"/>
              </a:rPr>
              <a:t>Finalize mentoring agreement and Next meeting agenda</a:t>
            </a:r>
          </a:p>
          <a:p>
            <a:pPr marL="214313" indent="-214313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en-US" sz="825" dirty="0"/>
          </a:p>
          <a:p>
            <a:pPr fontAlgn="auto">
              <a:spcBef>
                <a:spcPts val="450"/>
              </a:spcBef>
              <a:spcAft>
                <a:spcPts val="0"/>
              </a:spcAft>
              <a:buSzPct val="80000"/>
              <a:defRPr/>
            </a:pPr>
            <a:endParaRPr lang="en-US" sz="788" dirty="0">
              <a:solidFill>
                <a:srgbClr val="000000">
                  <a:lumMod val="75000"/>
                  <a:lumOff val="25000"/>
                </a:srgbClr>
              </a:solidFill>
              <a:latin typeface="Museo Sans For Del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650605" y="1323521"/>
            <a:ext cx="2393489" cy="604881"/>
          </a:xfrm>
          <a:prstGeom prst="rect">
            <a:avLst/>
          </a:prstGeom>
          <a:noFill/>
        </p:spPr>
        <p:txBody>
          <a:bodyPr wrap="square" lIns="68549" tIns="34274" rIns="68549" bIns="34274" rtlCol="0">
            <a:noAutofit/>
          </a:bodyPr>
          <a:lstStyle/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Meeting Three</a:t>
            </a:r>
          </a:p>
          <a:p>
            <a:pPr marL="171450" lvl="1" algn="ct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200" b="1" dirty="0">
                <a:solidFill>
                  <a:srgbClr val="444444"/>
                </a:solidFill>
                <a:latin typeface="Museo Sans For Dell"/>
              </a:rPr>
              <a:t>Identify mentoring activities and build Action plan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090702" y="1428407"/>
            <a:ext cx="321067" cy="359903"/>
            <a:chOff x="5778822" y="2243936"/>
            <a:chExt cx="685800" cy="514350"/>
          </a:xfrm>
        </p:grpSpPr>
        <p:sp>
          <p:nvSpPr>
            <p:cNvPr id="44" name="Rounded Rectangle 43"/>
            <p:cNvSpPr/>
            <p:nvPr/>
          </p:nvSpPr>
          <p:spPr>
            <a:xfrm>
              <a:off x="5778822" y="2243936"/>
              <a:ext cx="685800" cy="514350"/>
            </a:xfrm>
            <a:prstGeom prst="roundRect">
              <a:avLst>
                <a:gd name="adj" fmla="val 9120"/>
              </a:avLst>
            </a:prstGeom>
            <a:solidFill>
              <a:schemeClr val="tx2"/>
            </a:solidFill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</a:pPr>
              <a:endParaRPr lang="en-US" sz="1500" dirty="0">
                <a:solidFill>
                  <a:srgbClr val="FFFFFF"/>
                </a:solidFill>
                <a:latin typeface="Museo Sans For Dell"/>
              </a:endParaRPr>
            </a:p>
          </p:txBody>
        </p:sp>
        <p:sp>
          <p:nvSpPr>
            <p:cNvPr id="46" name="Cross 45"/>
            <p:cNvSpPr/>
            <p:nvPr/>
          </p:nvSpPr>
          <p:spPr>
            <a:xfrm>
              <a:off x="5923513" y="2350401"/>
              <a:ext cx="396419" cy="301421"/>
            </a:xfrm>
            <a:prstGeom prst="plus">
              <a:avLst>
                <a:gd name="adj" fmla="val 37481"/>
              </a:avLst>
            </a:prstGeom>
            <a:solidFill>
              <a:srgbClr val="F2AF00"/>
            </a:solidFill>
            <a:effectLst/>
          </p:spPr>
          <p:txBody>
            <a:bodyPr wrap="square" lIns="137160" tIns="102870" rIns="102870" bIns="10287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450"/>
                </a:spcBef>
                <a:spcAft>
                  <a:spcPts val="0"/>
                </a:spcAft>
              </a:pPr>
              <a:endParaRPr lang="en-US" sz="1500" dirty="0">
                <a:solidFill>
                  <a:srgbClr val="FFFFFF"/>
                </a:solidFill>
                <a:latin typeface="Museo Sans For Dell"/>
              </a:endParaRPr>
            </a:p>
          </p:txBody>
        </p:sp>
      </p:grpSp>
      <p:sp>
        <p:nvSpPr>
          <p:cNvPr id="32" name="Rounded Rectangle 31"/>
          <p:cNvSpPr/>
          <p:nvPr/>
        </p:nvSpPr>
        <p:spPr>
          <a:xfrm>
            <a:off x="7644200" y="14191"/>
            <a:ext cx="1499800" cy="459331"/>
          </a:xfrm>
          <a:prstGeom prst="roundRect">
            <a:avLst/>
          </a:prstGeom>
          <a:solidFill>
            <a:srgbClr val="C00000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Establish </a:t>
            </a:r>
          </a:p>
        </p:txBody>
      </p:sp>
    </p:spTree>
    <p:extLst>
      <p:ext uri="{BB962C8B-B14F-4D97-AF65-F5344CB8AC3E}">
        <p14:creationId xmlns:p14="http://schemas.microsoft.com/office/powerpoint/2010/main" val="424221331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780" y="0"/>
            <a:ext cx="9134220" cy="515958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GB" sz="1500" dirty="0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Template: Mentoring agreement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644200" y="14191"/>
            <a:ext cx="1499800" cy="459331"/>
          </a:xfrm>
          <a:prstGeom prst="roundRect">
            <a:avLst/>
          </a:prstGeom>
          <a:solidFill>
            <a:srgbClr val="C00000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2. Establish </a:t>
            </a:r>
          </a:p>
        </p:txBody>
      </p:sp>
      <p:sp>
        <p:nvSpPr>
          <p:cNvPr id="7" name="Round Same Side Corner Rectangle 6"/>
          <p:cNvSpPr/>
          <p:nvPr/>
        </p:nvSpPr>
        <p:spPr>
          <a:xfrm rot="10800000">
            <a:off x="274319" y="749102"/>
            <a:ext cx="8327598" cy="908247"/>
          </a:xfrm>
          <a:prstGeom prst="round2SameRect">
            <a:avLst>
              <a:gd name="adj1" fmla="val 0"/>
              <a:gd name="adj2" fmla="val 13514"/>
            </a:avLst>
          </a:prstGeom>
          <a:solidFill>
            <a:schemeClr val="bg1"/>
          </a:solidFill>
          <a:effectLst/>
        </p:spPr>
        <p:txBody>
          <a:bodyPr wrap="square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endParaRPr lang="en-US" sz="2000" dirty="0" err="1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3589" y="767217"/>
            <a:ext cx="8057051" cy="1243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"/>
              </a:spcBef>
              <a:spcAft>
                <a:spcPts val="0"/>
              </a:spcAft>
              <a:buClr>
                <a:srgbClr val="0085C3"/>
              </a:buClr>
            </a:pPr>
            <a:r>
              <a:rPr lang="en-US" sz="1800" dirty="0">
                <a:solidFill>
                  <a:srgbClr val="FFFFFF"/>
                </a:solidFill>
                <a:latin typeface="Museo Sans For Dell"/>
              </a:rPr>
              <a:t>The Mentoring agreement defines the framework of the relationship, clarifies role expectations and mutually agreed upon learning goals. The </a:t>
            </a:r>
            <a:r>
              <a:rPr lang="en-US" sz="1800" b="1" u="sng" dirty="0">
                <a:solidFill>
                  <a:srgbClr val="FFFFFF"/>
                </a:solidFill>
                <a:latin typeface="Museo Sans For Dell"/>
              </a:rPr>
              <a:t>mentee</a:t>
            </a:r>
            <a:r>
              <a:rPr lang="en-US" sz="1800" dirty="0">
                <a:solidFill>
                  <a:srgbClr val="FFFFFF"/>
                </a:solidFill>
                <a:latin typeface="Museo Sans For Dell"/>
              </a:rPr>
              <a:t> maintains and updates this document as needed.</a:t>
            </a:r>
          </a:p>
          <a:p>
            <a:pPr>
              <a:spcBef>
                <a:spcPts val="100"/>
              </a:spcBef>
              <a:spcAft>
                <a:spcPts val="0"/>
              </a:spcAft>
              <a:buClr>
                <a:srgbClr val="0085C3"/>
              </a:buClr>
            </a:pPr>
            <a:endParaRPr lang="en-US" sz="2000" dirty="0">
              <a:solidFill>
                <a:srgbClr val="FFFFFF"/>
              </a:solidFill>
              <a:latin typeface="Museo Sans For Dell"/>
            </a:endParaRPr>
          </a:p>
        </p:txBody>
      </p:sp>
      <p:graphicFrame>
        <p:nvGraphicFramePr>
          <p:cNvPr id="10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98264"/>
              </p:ext>
            </p:extLst>
          </p:nvPr>
        </p:nvGraphicFramePr>
        <p:xfrm>
          <a:off x="274319" y="1676736"/>
          <a:ext cx="8327598" cy="3181014"/>
        </p:xfrm>
        <a:graphic>
          <a:graphicData uri="http://schemas.openxmlformats.org/drawingml/2006/table">
            <a:tbl>
              <a:tblPr/>
              <a:tblGrid>
                <a:gridCol w="4211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5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564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Name of the relationship (Communication, Change leadership etc.)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564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Partner names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564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Desired Outcome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783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Competencies to focus on ( functional/ leadership etc.)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564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Learning and skill goals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75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Additional information or clarification(frequency, confidentiality, how to monitor progress, duration)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904533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3</a:t>
            </a:r>
            <a:br>
              <a:rPr lang="en-US" dirty="0"/>
            </a:br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3323461394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3171"/>
          <a:stretch/>
        </p:blipFill>
        <p:spPr>
          <a:xfrm>
            <a:off x="5702226" y="-12017"/>
            <a:ext cx="3441774" cy="51555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Build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09599" y="895350"/>
            <a:ext cx="4876801" cy="3954461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227" y="-12018"/>
            <a:ext cx="3441774" cy="5155517"/>
          </a:xfrm>
          <a:prstGeom prst="rect">
            <a:avLst/>
          </a:prstGeom>
          <a:solidFill>
            <a:schemeClr val="tx2">
              <a:lumMod val="95000"/>
              <a:alpha val="3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ectangle 5"/>
          <p:cNvSpPr txBox="1">
            <a:spLocks/>
          </p:cNvSpPr>
          <p:nvPr/>
        </p:nvSpPr>
        <p:spPr bwMode="auto">
          <a:xfrm>
            <a:off x="274319" y="895350"/>
            <a:ext cx="4045779" cy="159274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600" dirty="0">
                <a:solidFill>
                  <a:srgbClr val="000000"/>
                </a:solidFill>
              </a:rPr>
              <a:t>Create an action plan aligned to the goals identified. While building the Action plan – </a:t>
            </a:r>
          </a:p>
          <a:p>
            <a:pPr marL="285750" lvl="1" indent="-2857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Identify relevant mentoring activities   </a:t>
            </a:r>
          </a:p>
          <a:p>
            <a:pPr marL="228600" lvl="1" indent="-22860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Create a SMART plan and monitor progress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53556" y="-12443"/>
            <a:ext cx="1499801" cy="502572"/>
          </a:xfrm>
          <a:prstGeom prst="roundRect">
            <a:avLst/>
          </a:prstGeom>
          <a:solidFill>
            <a:schemeClr val="accent2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Build  </a:t>
            </a:r>
          </a:p>
        </p:txBody>
      </p:sp>
      <p:sp>
        <p:nvSpPr>
          <p:cNvPr id="12" name="Rectangle 5"/>
          <p:cNvSpPr txBox="1">
            <a:spLocks/>
          </p:cNvSpPr>
          <p:nvPr/>
        </p:nvSpPr>
        <p:spPr bwMode="auto">
          <a:xfrm>
            <a:off x="388693" y="3464816"/>
            <a:ext cx="401903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rgbClr val="0085C3"/>
                </a:solidFill>
              </a:rPr>
              <a:t>Job Aid/ Template: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600" dirty="0"/>
              <a:t>Mentoring activities list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None/>
            </a:pPr>
            <a:r>
              <a:rPr lang="en-US" sz="1600" dirty="0"/>
              <a:t>Action plan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endParaRPr lang="en-US" sz="1600" b="1" dirty="0">
              <a:solidFill>
                <a:srgbClr val="0085C3"/>
              </a:solidFill>
            </a:endParaRPr>
          </a:p>
          <a:p>
            <a:pPr marL="227013" indent="-22701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444444"/>
              </a:buClr>
              <a:defRPr/>
            </a:pPr>
            <a:endParaRPr lang="en-US" sz="1400" b="1" dirty="0">
              <a:solidFill>
                <a:srgbClr val="4444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18868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275026" y="133863"/>
            <a:ext cx="8248650" cy="443198"/>
          </a:xfrm>
        </p:spPr>
        <p:txBody>
          <a:bodyPr/>
          <a:lstStyle/>
          <a:p>
            <a:r>
              <a:rPr lang="en-US" dirty="0">
                <a:solidFill>
                  <a:srgbClr val="0085C3"/>
                </a:solidFill>
                <a:latin typeface="+mn-lt"/>
              </a:rPr>
              <a:t>Job Aid: Mentoring activities list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32221" y="1380772"/>
            <a:ext cx="7568778" cy="4049716"/>
            <a:chOff x="387167" y="1415787"/>
            <a:chExt cx="8618438" cy="5096229"/>
          </a:xfrm>
        </p:grpSpPr>
        <p:grpSp>
          <p:nvGrpSpPr>
            <p:cNvPr id="28" name="Group 27"/>
            <p:cNvGrpSpPr/>
            <p:nvPr/>
          </p:nvGrpSpPr>
          <p:grpSpPr>
            <a:xfrm>
              <a:off x="387167" y="1415787"/>
              <a:ext cx="8618438" cy="3124201"/>
              <a:chOff x="595086" y="1295971"/>
              <a:chExt cx="8618438" cy="3124201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1400175" y="1295971"/>
                <a:ext cx="7278414" cy="1555753"/>
              </a:xfrm>
              <a:prstGeom prst="roundRect">
                <a:avLst>
                  <a:gd name="adj" fmla="val 3583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00467D"/>
                </a:solidFill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>
                  <a:solidFill>
                    <a:srgbClr val="444444"/>
                  </a:solidFill>
                  <a:latin typeface="+mn-lt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1400174" y="3022405"/>
                <a:ext cx="7278415" cy="1397767"/>
              </a:xfrm>
              <a:prstGeom prst="roundRect">
                <a:avLst>
                  <a:gd name="adj" fmla="val 3583"/>
                </a:avLst>
              </a:prstGeom>
              <a:solidFill>
                <a:srgbClr val="FFFFFF"/>
              </a:solidFill>
              <a:ln w="25400" cap="flat" cmpd="sng" algn="ctr">
                <a:solidFill>
                  <a:srgbClr val="7AB800"/>
                </a:solidFill>
                <a:prstDash val="solid"/>
              </a:ln>
              <a:effectLst/>
            </p:spPr>
            <p:txBody>
              <a:bodyPr rtlCol="0" anchor="ctr">
                <a:no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600" kern="0">
                  <a:solidFill>
                    <a:srgbClr val="444444"/>
                  </a:solidFill>
                  <a:latin typeface="+mn-lt"/>
                </a:endParaRPr>
              </a:p>
            </p:txBody>
          </p:sp>
          <p:sp>
            <p:nvSpPr>
              <p:cNvPr id="34" name="Content Placeholder 5"/>
              <p:cNvSpPr txBox="1">
                <a:spLocks/>
              </p:cNvSpPr>
              <p:nvPr/>
            </p:nvSpPr>
            <p:spPr bwMode="auto">
              <a:xfrm>
                <a:off x="595086" y="1448372"/>
                <a:ext cx="1763796" cy="1207099"/>
              </a:xfrm>
              <a:prstGeom prst="rect">
                <a:avLst/>
              </a:prstGeom>
              <a:solidFill>
                <a:srgbClr val="00467D"/>
              </a:solidFill>
              <a:ln w="25400">
                <a:solidFill>
                  <a:srgbClr val="00467D"/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 fontAlgn="auto">
                  <a:lnSpc>
                    <a:spcPct val="9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0085C3"/>
                  </a:buClr>
                  <a:buFont typeface="Arial" pitchFamily="34" charset="0"/>
                  <a:buNone/>
                  <a:defRPr/>
                </a:pPr>
                <a:r>
                  <a:rPr lang="en-US" sz="1600" b="1" kern="0" dirty="0">
                    <a:solidFill>
                      <a:srgbClr val="FFFFFF"/>
                    </a:solidFill>
                    <a:latin typeface="+mn-lt"/>
                    <a:ea typeface="Museo Sans For Dell" pitchFamily="2" charset="0"/>
                  </a:rPr>
                  <a:t>Knowledge acquisition/ Informational</a:t>
                </a:r>
              </a:p>
            </p:txBody>
          </p:sp>
          <p:sp>
            <p:nvSpPr>
              <p:cNvPr id="35" name="Content Placeholder 5"/>
              <p:cNvSpPr txBox="1">
                <a:spLocks/>
              </p:cNvSpPr>
              <p:nvPr/>
            </p:nvSpPr>
            <p:spPr bwMode="auto">
              <a:xfrm>
                <a:off x="595086" y="3124771"/>
                <a:ext cx="1763796" cy="1180757"/>
              </a:xfrm>
              <a:prstGeom prst="rect">
                <a:avLst/>
              </a:prstGeom>
              <a:solidFill>
                <a:schemeClr val="accent2"/>
              </a:solidFill>
              <a:ln w="25400">
                <a:solidFill>
                  <a:srgbClr val="7AB800"/>
                </a:solidFill>
                <a:miter lim="800000"/>
                <a:headEnd/>
                <a:tailEnd/>
              </a:ln>
            </p:spPr>
            <p:txBody>
              <a:bodyPr vert="horz" wrap="square" lIns="91440" tIns="91440" rIns="91440" bIns="9144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algn="ctr" fontAlgn="auto">
                  <a:lnSpc>
                    <a:spcPct val="90000"/>
                  </a:lnSpc>
                  <a:spcBef>
                    <a:spcPts val="2000"/>
                  </a:spcBef>
                  <a:spcAft>
                    <a:spcPts val="0"/>
                  </a:spcAft>
                  <a:buClr>
                    <a:srgbClr val="0085C3"/>
                  </a:buClr>
                  <a:buFont typeface="Arial" pitchFamily="34" charset="0"/>
                  <a:buNone/>
                  <a:defRPr/>
                </a:pPr>
                <a:r>
                  <a:rPr lang="en-US" sz="1600" b="1" kern="0" dirty="0">
                    <a:solidFill>
                      <a:srgbClr val="FFFFFF"/>
                    </a:solidFill>
                    <a:latin typeface="+mn-lt"/>
                    <a:ea typeface="Museo Sans For Dell" pitchFamily="2" charset="0"/>
                  </a:rPr>
                  <a:t>Skill development</a:t>
                </a:r>
              </a:p>
            </p:txBody>
          </p:sp>
          <p:sp>
            <p:nvSpPr>
              <p:cNvPr id="36" name="Content Placeholder 5"/>
              <p:cNvSpPr txBox="1">
                <a:spLocks/>
              </p:cNvSpPr>
              <p:nvPr/>
            </p:nvSpPr>
            <p:spPr bwMode="auto">
              <a:xfrm>
                <a:off x="2492365" y="1380034"/>
                <a:ext cx="6721159" cy="1290118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Clr>
                    <a:srgbClr val="00467D"/>
                  </a:buClr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444444"/>
                  </a:solidFill>
                  <a:latin typeface="+mn-lt"/>
                </a:endParaRPr>
              </a:p>
              <a:p>
                <a:pPr marL="285750" indent="-285750" fontAlgn="auto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sz="1800" dirty="0">
                  <a:solidFill>
                    <a:srgbClr val="444444"/>
                  </a:solidFill>
                  <a:latin typeface="+mn-lt"/>
                </a:endParaRPr>
              </a:p>
              <a:p>
                <a:pPr marL="9525" lvl="1">
                  <a:lnSpc>
                    <a:spcPct val="90000"/>
                  </a:lnSpc>
                  <a:spcBef>
                    <a:spcPts val="800"/>
                  </a:spcBef>
                  <a:buClr>
                    <a:srgbClr val="0085C3"/>
                  </a:buClr>
                  <a:defRPr/>
                </a:pPr>
                <a:r>
                  <a:rPr lang="en-US" sz="1600" kern="0" dirty="0">
                    <a:solidFill>
                      <a:srgbClr val="444444"/>
                    </a:solidFill>
                    <a:latin typeface="+mn-lt"/>
                    <a:ea typeface="Museo Sans For Dell" pitchFamily="2" charset="0"/>
                  </a:rPr>
                  <a:t>.</a:t>
                </a:r>
              </a:p>
            </p:txBody>
          </p:sp>
        </p:grpSp>
        <p:sp>
          <p:nvSpPr>
            <p:cNvPr id="29" name="Rounded Rectangle 28"/>
            <p:cNvSpPr/>
            <p:nvPr/>
          </p:nvSpPr>
          <p:spPr>
            <a:xfrm>
              <a:off x="1231671" y="4608370"/>
              <a:ext cx="7239000" cy="1524000"/>
            </a:xfrm>
            <a:prstGeom prst="roundRect">
              <a:avLst>
                <a:gd name="adj" fmla="val 3583"/>
              </a:avLst>
            </a:prstGeom>
            <a:solidFill>
              <a:srgbClr val="FFFFFF"/>
            </a:solidFill>
            <a:ln w="25400" cap="flat" cmpd="sng" algn="ctr">
              <a:solidFill>
                <a:srgbClr val="DC5034"/>
              </a:solidFill>
              <a:prstDash val="solid"/>
            </a:ln>
            <a:effectLst/>
          </p:spPr>
          <p:txBody>
            <a:bodyPr rtlCol="0" anchor="ctr">
              <a:no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600" dirty="0">
                <a:solidFill>
                  <a:srgbClr val="444444"/>
                </a:solidFill>
                <a:latin typeface="+mn-lt"/>
              </a:endParaRPr>
            </a:p>
          </p:txBody>
        </p:sp>
        <p:sp>
          <p:nvSpPr>
            <p:cNvPr id="30" name="Content Placeholder 5"/>
            <p:cNvSpPr txBox="1">
              <a:spLocks/>
            </p:cNvSpPr>
            <p:nvPr/>
          </p:nvSpPr>
          <p:spPr bwMode="auto">
            <a:xfrm>
              <a:off x="387167" y="4810645"/>
              <a:ext cx="1763796" cy="1207099"/>
            </a:xfrm>
            <a:prstGeom prst="rect">
              <a:avLst/>
            </a:prstGeom>
            <a:solidFill>
              <a:srgbClr val="DC5034"/>
            </a:solidFill>
            <a:ln w="25400">
              <a:noFill/>
              <a:miter lim="800000"/>
              <a:headEnd/>
              <a:tailEnd/>
            </a:ln>
          </p:spPr>
          <p:txBody>
            <a:bodyPr vert="horz" wrap="square" lIns="91440" tIns="91440" rIns="91440" bIns="9144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0" lvl="1" algn="ctr" fontAlgn="auto">
                <a:lnSpc>
                  <a:spcPct val="90000"/>
                </a:lnSpc>
                <a:spcBef>
                  <a:spcPts val="2000"/>
                </a:spcBef>
                <a:spcAft>
                  <a:spcPts val="0"/>
                </a:spcAft>
                <a:buClr>
                  <a:srgbClr val="0085C3"/>
                </a:buClr>
                <a:buFont typeface="Arial" pitchFamily="34" charset="0"/>
                <a:buNone/>
                <a:defRPr/>
              </a:pPr>
              <a:r>
                <a:rPr lang="en-US" sz="1600" b="1" kern="0" dirty="0">
                  <a:solidFill>
                    <a:srgbClr val="FFFFFF"/>
                  </a:solidFill>
                  <a:latin typeface="+mn-lt"/>
                  <a:ea typeface="Museo Sans For Dell" pitchFamily="2" charset="0"/>
                </a:rPr>
                <a:t>Advocacy</a:t>
              </a:r>
            </a:p>
          </p:txBody>
        </p:sp>
        <p:sp>
          <p:nvSpPr>
            <p:cNvPr id="31" name="Content Placeholder 5"/>
            <p:cNvSpPr txBox="1">
              <a:spLocks/>
            </p:cNvSpPr>
            <p:nvPr/>
          </p:nvSpPr>
          <p:spPr bwMode="auto">
            <a:xfrm>
              <a:off x="2267173" y="4659170"/>
              <a:ext cx="6315074" cy="1852846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DC5034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Share a difficult decision made recently and ask mentee to comment on                  what they might have done differently.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DC5034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Review mentee’s network relationship map and refine. 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DC5034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rgbClr val="444444"/>
                  </a:solidFill>
                  <a:latin typeface="+mn-lt"/>
                </a:rPr>
                <a:t>Introduce mentee to at-least two people who could be useful.</a:t>
              </a:r>
            </a:p>
            <a:p>
              <a:pPr marL="285750" lvl="1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DC5034"/>
                </a:buClr>
                <a:buFont typeface="Arial" panose="020B0604020202020204" pitchFamily="34" charset="0"/>
                <a:buChar char="•"/>
              </a:pPr>
              <a:r>
                <a:rPr lang="en-US" sz="1100" dirty="0">
                  <a:latin typeface="+mn-lt"/>
                  <a:cs typeface="Arial" pitchFamily="34" charset="0"/>
                </a:rPr>
                <a:t>Share a story with one another that illustrates a personal experience and issue; debrief</a:t>
              </a: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Clr>
                  <a:srgbClr val="DC5034"/>
                </a:buClr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rgbClr val="444444"/>
                </a:solidFill>
                <a:latin typeface="+mn-lt"/>
              </a:endParaRPr>
            </a:p>
            <a:p>
              <a:pPr marL="285750" indent="-2857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endParaRPr lang="en-US" sz="1100" dirty="0">
                <a:solidFill>
                  <a:srgbClr val="444444"/>
                </a:solidFill>
                <a:latin typeface="+mn-lt"/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7750630" y="11718"/>
            <a:ext cx="1344702" cy="437337"/>
          </a:xfrm>
          <a:prstGeom prst="roundRect">
            <a:avLst/>
          </a:prstGeom>
          <a:solidFill>
            <a:schemeClr val="accent2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Build 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45168" y="2739418"/>
            <a:ext cx="6740494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Work to identify 2 -3 skills to focus on.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Invite your mentee/ mentor to shadow you at work and observe/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        offer feedback on the skill being focused on.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Research several career paths that the mentee can take.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Work on a project together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444444"/>
                </a:solidFill>
                <a:latin typeface="+mn-lt"/>
              </a:rPr>
              <a:t>Discuss about a problem and invite mentee to analyze/provide solution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00467D"/>
              </a:buClr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444444"/>
              </a:solidFill>
              <a:latin typeface="+mn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40351" y="1487866"/>
            <a:ext cx="60727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44444"/>
                </a:solidFill>
                <a:latin typeface="+mn-lt"/>
              </a:rPr>
              <a:t>Read research papers and journals and discuss.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44444"/>
                </a:solidFill>
                <a:latin typeface="+mn-lt"/>
              </a:rPr>
              <a:t>Discuss unwritten rules about being successful at Dell.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44444"/>
                </a:solidFill>
                <a:latin typeface="+mn-lt"/>
              </a:rPr>
              <a:t>Attend educational events – lectures, seminars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44444"/>
                </a:solidFill>
                <a:latin typeface="+mn-lt"/>
              </a:rPr>
              <a:t>Review case studies, Conduct a gap analysis, force field analysis etc.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7AB800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44444"/>
                </a:solidFill>
                <a:latin typeface="+mn-lt"/>
              </a:rPr>
              <a:t>Create decision worksheets etc.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9525" y="736043"/>
            <a:ext cx="9134475" cy="630744"/>
          </a:xfrm>
          <a:prstGeom prst="roundRect">
            <a:avLst/>
          </a:prstGeom>
          <a:solidFill>
            <a:srgbClr val="0085C3"/>
          </a:solidFill>
          <a:effectLst/>
        </p:spPr>
        <p:txBody>
          <a:bodyPr wrap="square" lIns="182795" tIns="137096" rIns="137096" bIns="137096" rtlCol="0" anchor="ctr">
            <a:noAutofit/>
          </a:bodyPr>
          <a:lstStyle/>
          <a:p>
            <a:pPr marL="225321" lvl="1" indent="-22532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endParaRPr lang="en-US" altLang="en-US" sz="2000" dirty="0">
              <a:solidFill>
                <a:schemeClr val="tx2"/>
              </a:solidFill>
              <a:latin typeface="+mn-lt"/>
            </a:endParaRPr>
          </a:p>
          <a:p>
            <a:pPr marL="225321" lvl="1" indent="-22532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Refer below for a suggested list of mentoring activities that can be used by </a:t>
            </a:r>
            <a:r>
              <a:rPr lang="en-US" altLang="en-US" sz="1800" b="1" u="sng" dirty="0">
                <a:solidFill>
                  <a:schemeClr val="tx2"/>
                </a:solidFill>
                <a:latin typeface="+mn-lt"/>
              </a:rPr>
              <a:t>mentors </a:t>
            </a:r>
          </a:p>
          <a:p>
            <a:pPr marL="225321" lvl="1" indent="-22532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and </a:t>
            </a:r>
            <a:r>
              <a:rPr lang="en-US" altLang="en-US" sz="1800" b="1" u="sng" dirty="0">
                <a:solidFill>
                  <a:schemeClr val="tx2"/>
                </a:solidFill>
                <a:latin typeface="+mn-lt"/>
              </a:rPr>
              <a:t>mentees</a:t>
            </a:r>
            <a:r>
              <a:rPr lang="en-US" altLang="en-US" sz="1800" dirty="0">
                <a:solidFill>
                  <a:schemeClr val="tx2"/>
                </a:solidFill>
                <a:latin typeface="+mn-lt"/>
              </a:rPr>
              <a:t> to build an Action plan.</a:t>
            </a:r>
          </a:p>
          <a:p>
            <a:pPr marL="225321" lvl="1" indent="-22532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rgbClr val="0085C3"/>
              </a:buClr>
            </a:pPr>
            <a:endParaRPr lang="en-US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48065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33" name="Title 8"/>
          <p:cNvSpPr>
            <a:spLocks noGrp="1"/>
          </p:cNvSpPr>
          <p:nvPr>
            <p:ph type="title"/>
          </p:nvPr>
        </p:nvSpPr>
        <p:spPr>
          <a:xfrm>
            <a:off x="425904" y="111937"/>
            <a:ext cx="8239126" cy="853560"/>
          </a:xfrm>
        </p:spPr>
        <p:txBody>
          <a:bodyPr/>
          <a:lstStyle/>
          <a:p>
            <a:r>
              <a:rPr lang="en-US" dirty="0">
                <a:latin typeface="+mn-lt"/>
              </a:rPr>
              <a:t>Template: Action Plan</a:t>
            </a:r>
          </a:p>
        </p:txBody>
      </p:sp>
      <p:graphicFrame>
        <p:nvGraphicFramePr>
          <p:cNvPr id="34" name="Group 4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4265790"/>
              </p:ext>
            </p:extLst>
          </p:nvPr>
        </p:nvGraphicFramePr>
        <p:xfrm>
          <a:off x="381668" y="2224530"/>
          <a:ext cx="8381334" cy="2404620"/>
        </p:xfrm>
        <a:graphic>
          <a:graphicData uri="http://schemas.openxmlformats.org/drawingml/2006/table">
            <a:tbl>
              <a:tblPr/>
              <a:tblGrid>
                <a:gridCol w="155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7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7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5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6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37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0742"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Mentee Name</a:t>
                      </a: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Mentor Name</a:t>
                      </a: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Date</a:t>
                      </a:r>
                      <a:r>
                        <a:rPr kumimoji="0" lang="en-US" altLang="en-US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112">
                <a:tc gridSpan="6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Long-Term Career Goals</a:t>
                      </a:r>
                      <a:r>
                        <a:rPr kumimoji="0" lang="en-US" altLang="en-US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: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831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Mentoring goals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Action Steps (Activities)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Owner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Timeline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Comments</a:t>
                      </a:r>
                    </a:p>
                  </a:txBody>
                  <a:tcPr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4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Goal #1: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4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Goal #2: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48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Goal #3: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14300" indent="-114300"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114300" marR="0" lvl="0" indent="-1143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  <a:tabLst/>
                      </a:pP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Rounded Rectangle 35"/>
          <p:cNvSpPr/>
          <p:nvPr/>
        </p:nvSpPr>
        <p:spPr>
          <a:xfrm>
            <a:off x="7750630" y="11718"/>
            <a:ext cx="1344702" cy="437337"/>
          </a:xfrm>
          <a:prstGeom prst="roundRect">
            <a:avLst/>
          </a:prstGeom>
          <a:solidFill>
            <a:schemeClr val="accent2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Build 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381668" y="692411"/>
            <a:ext cx="8327598" cy="1180683"/>
            <a:chOff x="422312" y="453524"/>
            <a:chExt cx="8263743" cy="1258607"/>
          </a:xfrm>
        </p:grpSpPr>
        <p:sp>
          <p:nvSpPr>
            <p:cNvPr id="38" name="Isosceles Triangle 37"/>
            <p:cNvSpPr/>
            <p:nvPr/>
          </p:nvSpPr>
          <p:spPr>
            <a:xfrm rot="10800000">
              <a:off x="738289" y="1392040"/>
              <a:ext cx="427666" cy="320091"/>
            </a:xfrm>
            <a:prstGeom prst="triangle">
              <a:avLst/>
            </a:prstGeom>
            <a:solidFill>
              <a:schemeClr val="bg1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 err="1">
                <a:solidFill>
                  <a:srgbClr val="FFFFFF"/>
                </a:solidFill>
                <a:latin typeface="+mn-lt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422312" y="453524"/>
              <a:ext cx="8263743" cy="1141902"/>
              <a:chOff x="422312" y="1168420"/>
              <a:chExt cx="8263743" cy="1141902"/>
            </a:xfrm>
          </p:grpSpPr>
          <p:sp>
            <p:nvSpPr>
              <p:cNvPr id="40" name="Round Same Side Corner Rectangle 39"/>
              <p:cNvSpPr/>
              <p:nvPr/>
            </p:nvSpPr>
            <p:spPr>
              <a:xfrm rot="10800000">
                <a:off x="422312" y="1168420"/>
                <a:ext cx="8263743" cy="1141902"/>
              </a:xfrm>
              <a:prstGeom prst="round2SameRect">
                <a:avLst>
                  <a:gd name="adj1" fmla="val 0"/>
                  <a:gd name="adj2" fmla="val 13514"/>
                </a:avLst>
              </a:prstGeom>
              <a:solidFill>
                <a:schemeClr val="bg1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2000" dirty="0" err="1">
                  <a:solidFill>
                    <a:srgbClr val="FFFFFF"/>
                  </a:solidFill>
                  <a:latin typeface="+mn-lt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66209" y="1226811"/>
                <a:ext cx="7995271" cy="984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"/>
                  </a:spcBef>
                  <a:spcAft>
                    <a:spcPts val="0"/>
                  </a:spcAft>
                  <a:buClr>
                    <a:srgbClr val="0085C3"/>
                  </a:buClr>
                </a:pPr>
                <a:r>
                  <a:rPr lang="en-US" sz="1800" dirty="0">
                    <a:solidFill>
                      <a:srgbClr val="FFFFFF"/>
                    </a:solidFill>
                    <a:latin typeface="+mn-lt"/>
                  </a:rPr>
                  <a:t>The Action plan template helps you map mentoring activities to agreed upon goals. The </a:t>
                </a:r>
                <a:r>
                  <a:rPr lang="en-US" sz="1800" b="1" u="sng" dirty="0">
                    <a:solidFill>
                      <a:srgbClr val="FFFFFF"/>
                    </a:solidFill>
                    <a:latin typeface="+mn-lt"/>
                  </a:rPr>
                  <a:t>mentee</a:t>
                </a:r>
                <a:r>
                  <a:rPr lang="en-US" sz="1800" dirty="0">
                    <a:solidFill>
                      <a:srgbClr val="FFFFFF"/>
                    </a:solidFill>
                    <a:latin typeface="+mn-lt"/>
                  </a:rPr>
                  <a:t> maintains and updates this document and uses it while reviewing progress with the mentor.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576181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Title 2"/>
          <p:cNvSpPr txBox="1">
            <a:spLocks/>
          </p:cNvSpPr>
          <p:nvPr/>
        </p:nvSpPr>
        <p:spPr>
          <a:xfrm>
            <a:off x="438150" y="135112"/>
            <a:ext cx="8248650" cy="443198"/>
          </a:xfrm>
          <a:prstGeom prst="rect">
            <a:avLst/>
          </a:prstGeom>
        </p:spPr>
        <p:txBody>
          <a:bodyPr lIns="0" rIns="0"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rgbClr val="007DB8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kern="0" dirty="0">
                <a:latin typeface="+mn-lt"/>
              </a:rPr>
              <a:t>Monitor progress on goals</a:t>
            </a:r>
          </a:p>
        </p:txBody>
      </p: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381000" y="1581150"/>
            <a:ext cx="8763001" cy="2990849"/>
            <a:chOff x="1030562" y="1566097"/>
            <a:chExt cx="8135047" cy="3921362"/>
          </a:xfrm>
        </p:grpSpPr>
        <p:sp>
          <p:nvSpPr>
            <p:cNvPr id="28" name="Rounded Rectangle 4"/>
            <p:cNvSpPr>
              <a:spLocks noChangeArrowheads="1"/>
            </p:cNvSpPr>
            <p:nvPr/>
          </p:nvSpPr>
          <p:spPr bwMode="auto">
            <a:xfrm>
              <a:off x="1765248" y="1566097"/>
              <a:ext cx="7400361" cy="648919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/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45720" anchor="ctr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Schedule meetings by second week of each month</a:t>
              </a:r>
              <a:r>
                <a:rPr lang="en-US" sz="1600" dirty="0">
                  <a:solidFill>
                    <a:srgbClr val="0085C3"/>
                  </a:solidFill>
                  <a:latin typeface="+mn-lt"/>
                </a:rPr>
                <a:t> </a:t>
              </a:r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to review Action plan.</a:t>
              </a:r>
            </a:p>
          </p:txBody>
        </p:sp>
        <p:sp>
          <p:nvSpPr>
            <p:cNvPr id="29" name="Rounded Rectangle 5"/>
            <p:cNvSpPr>
              <a:spLocks noChangeArrowheads="1"/>
            </p:cNvSpPr>
            <p:nvPr/>
          </p:nvSpPr>
          <p:spPr bwMode="auto">
            <a:xfrm>
              <a:off x="1765248" y="2383512"/>
              <a:ext cx="7400360" cy="648919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/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45720" anchor="ctr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Create an agenda summarizing topics to discuss.</a:t>
              </a:r>
            </a:p>
          </p:txBody>
        </p:sp>
        <p:sp>
          <p:nvSpPr>
            <p:cNvPr id="30" name="Rounded Rectangle 6"/>
            <p:cNvSpPr>
              <a:spLocks noChangeArrowheads="1"/>
            </p:cNvSpPr>
            <p:nvPr/>
          </p:nvSpPr>
          <p:spPr bwMode="auto">
            <a:xfrm>
              <a:off x="1765248" y="3199534"/>
              <a:ext cx="7400360" cy="650312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/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45720" anchor="ctr"/>
            <a:lstStyle/>
            <a:p>
              <a:pPr>
                <a:spcBef>
                  <a:spcPts val="600"/>
                </a:spcBef>
              </a:pPr>
              <a:endParaRPr lang="en-US" sz="1600" dirty="0">
                <a:solidFill>
                  <a:schemeClr val="bg2"/>
                </a:solidFill>
                <a:latin typeface="+mn-lt"/>
              </a:endParaRPr>
            </a:p>
          </p:txBody>
        </p:sp>
        <p:sp>
          <p:nvSpPr>
            <p:cNvPr id="31" name="Rounded Rectangle 7"/>
            <p:cNvSpPr>
              <a:spLocks noChangeArrowheads="1"/>
            </p:cNvSpPr>
            <p:nvPr/>
          </p:nvSpPr>
          <p:spPr bwMode="auto">
            <a:xfrm>
              <a:off x="1765248" y="4016947"/>
              <a:ext cx="7400360" cy="65170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/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45720" anchor="ctr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If follow-up is an issue, use the opportunity to problem solve together.</a:t>
              </a:r>
            </a:p>
          </p:txBody>
        </p:sp>
        <p:sp>
          <p:nvSpPr>
            <p:cNvPr id="32" name="Rounded Rectangle 8"/>
            <p:cNvSpPr>
              <a:spLocks noChangeArrowheads="1"/>
            </p:cNvSpPr>
            <p:nvPr/>
          </p:nvSpPr>
          <p:spPr bwMode="auto">
            <a:xfrm>
              <a:off x="1030562" y="1566097"/>
              <a:ext cx="639329" cy="648919"/>
            </a:xfrm>
            <a:prstGeom prst="rect">
              <a:avLst/>
            </a:prstGeom>
            <a:solidFill>
              <a:srgbClr val="008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+mn-lt"/>
                </a:rPr>
                <a:t>1</a:t>
              </a:r>
            </a:p>
          </p:txBody>
        </p:sp>
        <p:sp>
          <p:nvSpPr>
            <p:cNvPr id="33" name="Rounded Rectangle 9"/>
            <p:cNvSpPr>
              <a:spLocks noChangeArrowheads="1"/>
            </p:cNvSpPr>
            <p:nvPr/>
          </p:nvSpPr>
          <p:spPr bwMode="auto">
            <a:xfrm>
              <a:off x="1030562" y="2383512"/>
              <a:ext cx="639329" cy="648919"/>
            </a:xfrm>
            <a:prstGeom prst="rect">
              <a:avLst/>
            </a:prstGeom>
            <a:solidFill>
              <a:srgbClr val="008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+mn-lt"/>
                </a:rPr>
                <a:t>2</a:t>
              </a:r>
            </a:p>
          </p:txBody>
        </p:sp>
        <p:sp>
          <p:nvSpPr>
            <p:cNvPr id="34" name="Rounded Rectangle 10"/>
            <p:cNvSpPr>
              <a:spLocks noChangeArrowheads="1"/>
            </p:cNvSpPr>
            <p:nvPr/>
          </p:nvSpPr>
          <p:spPr bwMode="auto">
            <a:xfrm>
              <a:off x="1030562" y="3199534"/>
              <a:ext cx="639329" cy="650311"/>
            </a:xfrm>
            <a:prstGeom prst="rect">
              <a:avLst/>
            </a:prstGeom>
            <a:solidFill>
              <a:srgbClr val="008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+mn-lt"/>
                </a:rPr>
                <a:t>3</a:t>
              </a:r>
            </a:p>
          </p:txBody>
        </p:sp>
        <p:sp>
          <p:nvSpPr>
            <p:cNvPr id="35" name="Rounded Rectangle 11"/>
            <p:cNvSpPr>
              <a:spLocks noChangeArrowheads="1"/>
            </p:cNvSpPr>
            <p:nvPr/>
          </p:nvSpPr>
          <p:spPr bwMode="auto">
            <a:xfrm>
              <a:off x="1030562" y="4016948"/>
              <a:ext cx="639329" cy="651704"/>
            </a:xfrm>
            <a:prstGeom prst="rect">
              <a:avLst/>
            </a:prstGeom>
            <a:solidFill>
              <a:srgbClr val="008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+mn-lt"/>
                </a:rPr>
                <a:t>4</a:t>
              </a:r>
            </a:p>
          </p:txBody>
        </p:sp>
        <p:sp>
          <p:nvSpPr>
            <p:cNvPr id="36" name="Rounded Rectangle 12"/>
            <p:cNvSpPr>
              <a:spLocks noChangeArrowheads="1"/>
            </p:cNvSpPr>
            <p:nvPr/>
          </p:nvSpPr>
          <p:spPr bwMode="auto">
            <a:xfrm>
              <a:off x="1765248" y="4835755"/>
              <a:ext cx="7400360" cy="651704"/>
            </a:xfrm>
            <a:prstGeom prst="rect">
              <a:avLst/>
            </a:prstGeom>
            <a:gradFill flip="none" rotWithShape="1">
              <a:gsLst>
                <a:gs pos="0">
                  <a:srgbClr val="FFFFFF">
                    <a:alpha val="0"/>
                  </a:srgbClr>
                </a:gs>
                <a:gs pos="100000">
                  <a:schemeClr val="tx2"/>
                </a:gs>
              </a:gsLst>
              <a:lin ang="10800000" scaled="1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Ins="45720" anchor="ctr"/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2"/>
                  </a:solidFill>
                  <a:latin typeface="+mn-lt"/>
                </a:rPr>
                <a:t>Provide feedback describing how you benefited from the conversation.</a:t>
              </a:r>
            </a:p>
          </p:txBody>
        </p:sp>
        <p:sp>
          <p:nvSpPr>
            <p:cNvPr id="37" name="Rounded Rectangle 13"/>
            <p:cNvSpPr>
              <a:spLocks noChangeArrowheads="1"/>
            </p:cNvSpPr>
            <p:nvPr/>
          </p:nvSpPr>
          <p:spPr bwMode="auto">
            <a:xfrm>
              <a:off x="1030562" y="4835755"/>
              <a:ext cx="639329" cy="651704"/>
            </a:xfrm>
            <a:prstGeom prst="rect">
              <a:avLst/>
            </a:prstGeom>
            <a:solidFill>
              <a:srgbClr val="0085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1800" b="1">
                  <a:solidFill>
                    <a:srgbClr val="FFFFFF"/>
                  </a:solidFill>
                  <a:latin typeface="+mn-lt"/>
                </a:rPr>
                <a:t>5</a:t>
              </a:r>
            </a:p>
          </p:txBody>
        </p:sp>
      </p:grpSp>
      <p:sp>
        <p:nvSpPr>
          <p:cNvPr id="38" name="Rounded Rectangle 5"/>
          <p:cNvSpPr>
            <a:spLocks noChangeArrowheads="1"/>
          </p:cNvSpPr>
          <p:nvPr/>
        </p:nvSpPr>
        <p:spPr bwMode="auto">
          <a:xfrm>
            <a:off x="1172397" y="2772864"/>
            <a:ext cx="7988536" cy="557952"/>
          </a:xfrm>
          <a:prstGeom prst="rect">
            <a:avLst/>
          </a:prstGeom>
          <a:noFill/>
          <a:ln>
            <a:noFill/>
          </a:ln>
          <a:extLst/>
        </p:spPr>
        <p:txBody>
          <a:bodyPr rIns="45720" anchor="ctr"/>
          <a:lstStyle/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 Set next steps at the end of each discussion and clarify ownership.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634987"/>
            <a:ext cx="82486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altLang="en-US" sz="2000" dirty="0">
                <a:latin typeface="+mn-lt"/>
              </a:rPr>
              <a:t>Derive the maximum benefit from your engagement by using recommended guidelines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7750630" y="11718"/>
            <a:ext cx="1344702" cy="437337"/>
          </a:xfrm>
          <a:prstGeom prst="roundRect">
            <a:avLst/>
          </a:prstGeom>
          <a:solidFill>
            <a:schemeClr val="accent2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3. Build  </a:t>
            </a:r>
          </a:p>
        </p:txBody>
      </p:sp>
    </p:spTree>
    <p:extLst>
      <p:ext uri="{BB962C8B-B14F-4D97-AF65-F5344CB8AC3E}">
        <p14:creationId xmlns:p14="http://schemas.microsoft.com/office/powerpoint/2010/main" val="3078809368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49" r="23171"/>
          <a:stretch/>
        </p:blipFill>
        <p:spPr>
          <a:xfrm>
            <a:off x="5702226" y="-12017"/>
            <a:ext cx="3441774" cy="51555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Evaluate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09599" y="895350"/>
            <a:ext cx="4876801" cy="3954461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702227" y="-12018"/>
            <a:ext cx="3441774" cy="5155517"/>
          </a:xfrm>
          <a:prstGeom prst="rect">
            <a:avLst/>
          </a:prstGeom>
          <a:solidFill>
            <a:schemeClr val="tx2">
              <a:lumMod val="95000"/>
              <a:alpha val="3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4" name="Rectangle 5"/>
          <p:cNvSpPr txBox="1">
            <a:spLocks/>
          </p:cNvSpPr>
          <p:nvPr/>
        </p:nvSpPr>
        <p:spPr bwMode="auto">
          <a:xfrm>
            <a:off x="274318" y="895350"/>
            <a:ext cx="5212081" cy="180357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Museo Sans For Dell" pitchFamily="2" charset="0"/>
                <a:cs typeface="+mn-cs"/>
              </a:defRPr>
            </a:lvl1pPr>
            <a:lvl2pPr marL="574675" indent="-2333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8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2pPr>
            <a:lvl3pPr marL="909638" indent="-220663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Sans For Dell" pitchFamily="2" charset="0"/>
              <a:buChar char="–"/>
              <a:defRPr sz="1600" baseline="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3pPr>
            <a:lvl4pPr marL="1246188" indent="-222250" algn="l" rtl="0" eaLnBrk="1" fontAlgn="base" hangingPunct="1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Font typeface="Museo For Dell 300" pitchFamily="50" charset="0"/>
              <a:buChar char="–"/>
              <a:defRPr sz="1400">
                <a:solidFill>
                  <a:schemeClr val="tx1"/>
                </a:solidFill>
                <a:latin typeface="+mn-lt"/>
                <a:ea typeface="Museo Sans For Dell" pitchFamily="2" charset="0"/>
              </a:defRPr>
            </a:lvl4pPr>
            <a:lvl5pPr marL="1608138" indent="-2365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bg1"/>
              </a:buClr>
              <a:buFont typeface="Museo For Dell 300" pitchFamily="50" charset="0"/>
              <a:buChar char="–"/>
              <a:defRPr sz="1800">
                <a:solidFill>
                  <a:schemeClr val="bg2"/>
                </a:solidFill>
                <a:latin typeface="Museo Sans For Dell" pitchFamily="2" charset="0"/>
                <a:ea typeface="Museo Sans For Dell" pitchFamily="2" charset="0"/>
              </a:defRPr>
            </a:lvl5pPr>
            <a:lvl6pPr marL="20653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5225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29797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436938" indent="-236538" algn="l" rtl="0" eaLnBrk="1" fontAlgn="base" hangingPunct="1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pPr>
              <a:spcBef>
                <a:spcPts val="600"/>
              </a:spcBef>
              <a:buClr>
                <a:srgbClr val="FFFFFF"/>
              </a:buClr>
            </a:pPr>
            <a:r>
              <a:rPr lang="en-US" sz="1800" dirty="0">
                <a:solidFill>
                  <a:schemeClr val="bg2"/>
                </a:solidFill>
              </a:rPr>
              <a:t>Ensure that the mentoring relationship remains mutually beneficial. </a:t>
            </a:r>
          </a:p>
          <a:p>
            <a:pPr>
              <a:spcBef>
                <a:spcPts val="600"/>
              </a:spcBef>
              <a:buClr>
                <a:srgbClr val="FFFFFF"/>
              </a:buClr>
            </a:pPr>
            <a:endParaRPr lang="en-US" sz="1800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  <a:buClr>
                <a:srgbClr val="FFFFFF"/>
              </a:buClr>
            </a:pPr>
            <a:r>
              <a:rPr lang="en-US" sz="1800" dirty="0">
                <a:solidFill>
                  <a:schemeClr val="bg2"/>
                </a:solidFill>
              </a:rPr>
              <a:t>When appraising the status of relationship - </a:t>
            </a:r>
          </a:p>
          <a:p>
            <a:pPr marL="285750" indent="-285750">
              <a:spcBef>
                <a:spcPts val="600"/>
              </a:spcBef>
            </a:pPr>
            <a:r>
              <a:rPr lang="en-US" sz="1800" dirty="0">
                <a:solidFill>
                  <a:schemeClr val="bg2"/>
                </a:solidFill>
              </a:rPr>
              <a:t>Conduct a relational check in</a:t>
            </a:r>
          </a:p>
          <a:p>
            <a:pPr marL="285750" indent="-285750">
              <a:spcBef>
                <a:spcPts val="600"/>
              </a:spcBef>
            </a:pPr>
            <a:r>
              <a:rPr lang="en-US" sz="1800" dirty="0">
                <a:solidFill>
                  <a:schemeClr val="bg2"/>
                </a:solidFill>
              </a:rPr>
              <a:t>Plan for a meaningful closure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644197" y="-12020"/>
            <a:ext cx="1499803" cy="462844"/>
          </a:xfrm>
          <a:prstGeom prst="roundRect">
            <a:avLst/>
          </a:prstGeom>
          <a:solidFill>
            <a:schemeClr val="accent6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4.Evaluate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6491" y="3440878"/>
            <a:ext cx="4572000" cy="9079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  <a:buFont typeface="Wingdings" pitchFamily="2" charset="2"/>
              <a:buNone/>
            </a:pPr>
            <a:r>
              <a:rPr lang="en-US" sz="1600" b="1" dirty="0">
                <a:solidFill>
                  <a:schemeClr val="bg1"/>
                </a:solidFill>
                <a:latin typeface="+mn-lt"/>
              </a:rPr>
              <a:t>Job Aids: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Relationship check in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0085C3"/>
              </a:buClr>
            </a:pPr>
            <a:r>
              <a:rPr lang="en-US" sz="1600" dirty="0">
                <a:solidFill>
                  <a:schemeClr val="bg2"/>
                </a:solidFill>
                <a:latin typeface="+mn-lt"/>
              </a:rPr>
              <a:t>Steps to meaningful closure</a:t>
            </a:r>
          </a:p>
        </p:txBody>
      </p:sp>
    </p:spTree>
    <p:extLst>
      <p:ext uri="{BB962C8B-B14F-4D97-AF65-F5344CB8AC3E}">
        <p14:creationId xmlns:p14="http://schemas.microsoft.com/office/powerpoint/2010/main" val="2055054939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88938" y="114300"/>
            <a:ext cx="8239126" cy="853560"/>
          </a:xfrm>
        </p:spPr>
        <p:txBody>
          <a:bodyPr/>
          <a:lstStyle/>
          <a:p>
            <a:r>
              <a:rPr lang="en-US" dirty="0"/>
              <a:t>Job Aid: Relationship check in</a:t>
            </a:r>
          </a:p>
        </p:txBody>
      </p:sp>
      <p:graphicFrame>
        <p:nvGraphicFramePr>
          <p:cNvPr id="8" name="Group 1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409891"/>
              </p:ext>
            </p:extLst>
          </p:nvPr>
        </p:nvGraphicFramePr>
        <p:xfrm>
          <a:off x="375536" y="1548445"/>
          <a:ext cx="8124826" cy="3458287"/>
        </p:xfrm>
        <a:graphic>
          <a:graphicData uri="http://schemas.openxmlformats.org/drawingml/2006/table">
            <a:tbl>
              <a:tblPr/>
              <a:tblGrid>
                <a:gridCol w="8124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6430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Questions for mutual consideration and discussion by </a:t>
                      </a:r>
                      <a:r>
                        <a:rPr kumimoji="0" lang="en-US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mentors</a:t>
                      </a: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 and </a:t>
                      </a:r>
                      <a:r>
                        <a:rPr kumimoji="0" lang="en-US" altLang="en-US" sz="1600" b="1" i="0" u="sng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mentees.  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1E1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6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Are we meeting with the appropriate frequency and for the right length of time?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6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Are the action items coming out of each meeting being followed through?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319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What do you like most about this mentoring relationship?  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0205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  <a:cs typeface="+mn-cs"/>
                        </a:rPr>
                        <a:t>What skills are being developed as a result of this relationship?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34" charset="-128"/>
                      </a:endParaRP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961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How are we progressing on the goals and objectives we set at the beginning of the relationship?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2597">
                <a:tc>
                  <a:txBody>
                    <a:bodyPr/>
                    <a:lstStyle>
                      <a:lvl1pPr marL="0" algn="l" defTabSz="914400" rtl="0" eaLnBrk="0" latinLnBrk="0" hangingPunct="0">
                        <a:spcBef>
                          <a:spcPct val="20000"/>
                        </a:spcBef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algn="l" defTabSz="914400" rtl="0" eaLnBrk="0" latinLnBrk="0" hangingPunct="0">
                        <a:spcBef>
                          <a:spcPct val="20000"/>
                        </a:spcBef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algn="l" defTabSz="914400" rtl="0" eaLnBrk="0" latinLnBrk="0" hangingPunct="0">
                        <a:spcBef>
                          <a:spcPct val="20000"/>
                        </a:spcBef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algn="l" defTabSz="914400" rtl="0" eaLnBrk="0" latinLnBrk="0" hangingPunct="0">
                        <a:spcBef>
                          <a:spcPct val="20000"/>
                        </a:spcBef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34" charset="-128"/>
                        </a:rPr>
                        <a:t>Do we see the need to revisit the goals/ end the relationship?</a:t>
                      </a:r>
                    </a:p>
                  </a:txBody>
                  <a:tcPr marT="45713" marB="4571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7720149" y="27708"/>
            <a:ext cx="1423852" cy="377241"/>
          </a:xfrm>
          <a:prstGeom prst="roundRect">
            <a:avLst/>
          </a:prstGeom>
          <a:solidFill>
            <a:schemeClr val="accent6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4.Evaluate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51266" y="635000"/>
            <a:ext cx="8327598" cy="1033207"/>
            <a:chOff x="422312" y="453524"/>
            <a:chExt cx="8263743" cy="1258607"/>
          </a:xfrm>
        </p:grpSpPr>
        <p:sp>
          <p:nvSpPr>
            <p:cNvPr id="12" name="Isosceles Triangle 11"/>
            <p:cNvSpPr/>
            <p:nvPr/>
          </p:nvSpPr>
          <p:spPr>
            <a:xfrm rot="10800000">
              <a:off x="738289" y="1392040"/>
              <a:ext cx="427666" cy="320091"/>
            </a:xfrm>
            <a:prstGeom prst="triangle">
              <a:avLst/>
            </a:prstGeom>
            <a:solidFill>
              <a:schemeClr val="bg1"/>
            </a:solidFill>
            <a:effectLst/>
          </p:spPr>
          <p:txBody>
            <a:bodyPr wrap="square" rtlCol="0" anchor="t">
              <a:normAutofit fontScale="25000" lnSpcReduction="20000"/>
            </a:bodyPr>
            <a:lstStyle/>
            <a:p>
              <a:pPr algn="ctr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</a:pPr>
              <a:endParaRPr lang="en-US" sz="2000" dirty="0" err="1">
                <a:solidFill>
                  <a:srgbClr val="FFFFFF"/>
                </a:solidFill>
                <a:latin typeface="Museo For Dell"/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22312" y="453524"/>
              <a:ext cx="8263743" cy="1141902"/>
              <a:chOff x="422312" y="1168420"/>
              <a:chExt cx="8263743" cy="1141902"/>
            </a:xfrm>
          </p:grpSpPr>
          <p:sp>
            <p:nvSpPr>
              <p:cNvPr id="14" name="Round Same Side Corner Rectangle 13"/>
              <p:cNvSpPr/>
              <p:nvPr/>
            </p:nvSpPr>
            <p:spPr>
              <a:xfrm rot="10800000">
                <a:off x="422312" y="1168420"/>
                <a:ext cx="8263743" cy="1141902"/>
              </a:xfrm>
              <a:prstGeom prst="round2SameRect">
                <a:avLst>
                  <a:gd name="adj1" fmla="val 0"/>
                  <a:gd name="adj2" fmla="val 13514"/>
                </a:avLst>
              </a:prstGeom>
              <a:solidFill>
                <a:schemeClr val="bg1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</a:pPr>
                <a:endParaRPr lang="en-US" sz="2000" dirty="0" err="1">
                  <a:solidFill>
                    <a:srgbClr val="FFFFFF"/>
                  </a:solidFill>
                  <a:latin typeface="Museo Sans For Dell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513651" y="1304355"/>
                <a:ext cx="7995271" cy="688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00"/>
                  </a:spcBef>
                  <a:spcAft>
                    <a:spcPts val="0"/>
                  </a:spcAft>
                  <a:buClr>
                    <a:schemeClr val="tx2"/>
                  </a:buClr>
                </a:pPr>
                <a:r>
                  <a:rPr lang="en-US" sz="1800" dirty="0">
                    <a:solidFill>
                      <a:srgbClr val="FFFFFF"/>
                    </a:solidFill>
                    <a:latin typeface="Museo Sans For Dell"/>
                  </a:rPr>
                  <a:t>Build a quarterly cadence of relational check in to evaluate the quality of engagement and plan for a meaningful closure (when required).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2432643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9050"/>
            <a:ext cx="9144000" cy="516258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</p:pic>
      <p:sp>
        <p:nvSpPr>
          <p:cNvPr id="34" name="Pentagon 33"/>
          <p:cNvSpPr/>
          <p:nvPr/>
        </p:nvSpPr>
        <p:spPr>
          <a:xfrm flipH="1">
            <a:off x="3551586" y="3865328"/>
            <a:ext cx="5386388" cy="457200"/>
          </a:xfrm>
          <a:prstGeom prst="homePlate">
            <a:avLst/>
          </a:prstGeom>
          <a:solidFill>
            <a:schemeClr val="bg2">
              <a:lumMod val="65000"/>
              <a:lumOff val="35000"/>
            </a:schemeClr>
          </a:solidFill>
          <a:effectLst/>
        </p:spPr>
        <p:txBody>
          <a:bodyPr wrap="square" rtlCol="0" anchor="ctr" anchorCtr="0">
            <a:noAutofit/>
          </a:bodyPr>
          <a:lstStyle/>
          <a:p>
            <a:pPr algn="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Appreciate and celebrate milestones and wins</a:t>
            </a:r>
            <a:r>
              <a:rPr lang="en-US" sz="1500" dirty="0">
                <a:solidFill>
                  <a:srgbClr val="FFFFFF"/>
                </a:solidFill>
                <a:latin typeface="Museo Sans For Dell"/>
                <a:sym typeface="Wingdings" panose="05000000000000000000" pitchFamily="2" charset="2"/>
              </a:rPr>
              <a:t></a:t>
            </a:r>
            <a:endParaRPr lang="en-US" sz="1500" dirty="0">
              <a:solidFill>
                <a:srgbClr val="FFFFFF"/>
              </a:solidFill>
              <a:latin typeface="Museo Sans For Dell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425005" y="602113"/>
            <a:ext cx="5791200" cy="478971"/>
          </a:xfrm>
          <a:prstGeom prst="homePlate">
            <a:avLst/>
          </a:prstGeom>
          <a:solidFill>
            <a:schemeClr val="bg1">
              <a:alpha val="89000"/>
            </a:schemeClr>
          </a:solidFill>
          <a:effectLst/>
        </p:spPr>
        <p:txBody>
          <a:bodyPr wrap="square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Look for signals that end is approaching </a:t>
            </a:r>
          </a:p>
        </p:txBody>
      </p:sp>
      <p:sp>
        <p:nvSpPr>
          <p:cNvPr id="37" name="Pentagon 36"/>
          <p:cNvSpPr/>
          <p:nvPr/>
        </p:nvSpPr>
        <p:spPr>
          <a:xfrm flipH="1">
            <a:off x="3581400" y="1257516"/>
            <a:ext cx="5386388" cy="457200"/>
          </a:xfrm>
          <a:prstGeom prst="homePlate">
            <a:avLst/>
          </a:prstGeom>
          <a:solidFill>
            <a:schemeClr val="bg2">
              <a:lumMod val="65000"/>
              <a:lumOff val="35000"/>
            </a:schemeClr>
          </a:solidFill>
          <a:effectLst/>
        </p:spPr>
        <p:txBody>
          <a:bodyPr wrap="square" rtlCol="0" anchor="ctr" anchorCtr="0">
            <a:normAutofit/>
          </a:bodyPr>
          <a:lstStyle/>
          <a:p>
            <a:pPr algn="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Discuss and plan for the end of the relationship</a:t>
            </a:r>
          </a:p>
        </p:txBody>
      </p:sp>
      <p:sp>
        <p:nvSpPr>
          <p:cNvPr id="38" name="Pentagon 37"/>
          <p:cNvSpPr/>
          <p:nvPr/>
        </p:nvSpPr>
        <p:spPr>
          <a:xfrm>
            <a:off x="453580" y="1886971"/>
            <a:ext cx="5791200" cy="478971"/>
          </a:xfrm>
          <a:prstGeom prst="homePlate">
            <a:avLst/>
          </a:prstGeom>
          <a:solidFill>
            <a:schemeClr val="bg1">
              <a:alpha val="89000"/>
            </a:schemeClr>
          </a:solidFill>
          <a:effectLst/>
        </p:spPr>
        <p:txBody>
          <a:bodyPr wrap="square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Respect your mentoring partner’s decision</a:t>
            </a:r>
          </a:p>
        </p:txBody>
      </p:sp>
      <p:sp>
        <p:nvSpPr>
          <p:cNvPr id="39" name="Pentagon 38"/>
          <p:cNvSpPr/>
          <p:nvPr/>
        </p:nvSpPr>
        <p:spPr>
          <a:xfrm flipH="1">
            <a:off x="3551586" y="2488195"/>
            <a:ext cx="5386388" cy="457200"/>
          </a:xfrm>
          <a:prstGeom prst="homePlate">
            <a:avLst/>
          </a:prstGeom>
          <a:solidFill>
            <a:schemeClr val="bg2">
              <a:lumMod val="65000"/>
              <a:lumOff val="35000"/>
            </a:schemeClr>
          </a:solidFill>
          <a:effectLst/>
        </p:spPr>
        <p:txBody>
          <a:bodyPr wrap="square" rtlCol="0" anchor="ctr" anchorCtr="0">
            <a:normAutofit/>
          </a:bodyPr>
          <a:lstStyle/>
          <a:p>
            <a:pPr algn="r"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Review your goals and relationship periodically </a:t>
            </a:r>
          </a:p>
        </p:txBody>
      </p:sp>
      <p:sp>
        <p:nvSpPr>
          <p:cNvPr id="40" name="Pentagon 39"/>
          <p:cNvSpPr/>
          <p:nvPr/>
        </p:nvSpPr>
        <p:spPr>
          <a:xfrm>
            <a:off x="453580" y="3171829"/>
            <a:ext cx="5791200" cy="478971"/>
          </a:xfrm>
          <a:prstGeom prst="homePlate">
            <a:avLst/>
          </a:prstGeom>
          <a:solidFill>
            <a:schemeClr val="bg1">
              <a:alpha val="89000"/>
            </a:schemeClr>
          </a:solidFill>
          <a:effectLst/>
        </p:spPr>
        <p:txBody>
          <a:bodyPr wrap="square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500" dirty="0">
                <a:solidFill>
                  <a:srgbClr val="FFFFFF"/>
                </a:solidFill>
                <a:latin typeface="Museo Sans For Dell"/>
              </a:rPr>
              <a:t>Integrate (take what you have learned and use it)</a:t>
            </a:r>
          </a:p>
        </p:txBody>
      </p:sp>
      <p:sp>
        <p:nvSpPr>
          <p:cNvPr id="2" name="Rectangle 1"/>
          <p:cNvSpPr/>
          <p:nvPr/>
        </p:nvSpPr>
        <p:spPr>
          <a:xfrm>
            <a:off x="451199" y="57644"/>
            <a:ext cx="432682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dirty="0">
                <a:solidFill>
                  <a:srgbClr val="0085C3"/>
                </a:solidFill>
                <a:latin typeface="Museo Sans For Dell"/>
              </a:rPr>
              <a:t>Steps to a meaningful closure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6200" y="4828961"/>
            <a:ext cx="634629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25" dirty="0"/>
              <a:t>Source:  Lois Zachary, “Mentoring Relationships:  7 Tips for Coming to Closure,” </a:t>
            </a:r>
            <a:r>
              <a:rPr lang="en-US" sz="825" u="sng" dirty="0"/>
              <a:t>Mentoring &amp; Protégé</a:t>
            </a:r>
            <a:r>
              <a:rPr lang="en-US" sz="825" dirty="0"/>
              <a:t>, Vol. 9, No. 4, Fall 1999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720149" y="27708"/>
            <a:ext cx="1423852" cy="377241"/>
          </a:xfrm>
          <a:prstGeom prst="roundRect">
            <a:avLst/>
          </a:prstGeom>
          <a:solidFill>
            <a:schemeClr val="accent6"/>
          </a:solidFill>
          <a:effectLst/>
        </p:spPr>
        <p:txBody>
          <a:bodyPr wrap="square" rtl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18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4.Evaluate</a:t>
            </a:r>
          </a:p>
        </p:txBody>
      </p:sp>
    </p:spTree>
    <p:extLst>
      <p:ext uri="{BB962C8B-B14F-4D97-AF65-F5344CB8AC3E}">
        <p14:creationId xmlns:p14="http://schemas.microsoft.com/office/powerpoint/2010/main" val="35649559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Mentoring at Dell 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flipH="1" flipV="1">
            <a:off x="381000" y="892473"/>
            <a:ext cx="8284464" cy="2030267"/>
          </a:xfrm>
          <a:prstGeom prst="rect">
            <a:avLst/>
          </a:prstGeom>
          <a:solidFill>
            <a:schemeClr val="tx2"/>
          </a:solidFill>
          <a:ln w="12700">
            <a:solidFill>
              <a:srgbClr val="AAAAAA"/>
            </a:solidFill>
            <a:prstDash val="sysDot"/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96000" y="1379205"/>
            <a:ext cx="2457717" cy="1095018"/>
          </a:xfrm>
          <a:prstGeom prst="rect">
            <a:avLst/>
          </a:prstGeom>
          <a:solidFill>
            <a:schemeClr val="tx2"/>
          </a:solidFill>
          <a:ln>
            <a:solidFill>
              <a:srgbClr val="F2AF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6200104" y="1446284"/>
            <a:ext cx="1124754" cy="536758"/>
            <a:chOff x="212118" y="938005"/>
            <a:chExt cx="283481" cy="320040"/>
          </a:xfrm>
        </p:grpSpPr>
        <p:sp>
          <p:nvSpPr>
            <p:cNvPr id="14" name="Rectangle 13"/>
            <p:cNvSpPr/>
            <p:nvPr/>
          </p:nvSpPr>
          <p:spPr>
            <a:xfrm>
              <a:off x="212118" y="938005"/>
              <a:ext cx="233077" cy="320040"/>
            </a:xfrm>
            <a:prstGeom prst="rect">
              <a:avLst/>
            </a:prstGeom>
            <a:solidFill>
              <a:srgbClr val="F2AF00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3080" y="966712"/>
              <a:ext cx="282519" cy="2397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600" b="1" dirty="0">
                  <a:solidFill>
                    <a:schemeClr val="tx2"/>
                  </a:solidFill>
                  <a:latin typeface="+mn-lt"/>
                </a:rPr>
                <a:t>10 %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3712" y="2046668"/>
            <a:ext cx="2446959" cy="4203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chemeClr val="accent3"/>
                </a:solidFill>
                <a:latin typeface="+mn-lt"/>
              </a:rPr>
              <a:t>Formal Training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90085" y="1379205"/>
            <a:ext cx="2457717" cy="1095018"/>
          </a:xfrm>
          <a:prstGeom prst="rect">
            <a:avLst/>
          </a:prstGeom>
          <a:solidFill>
            <a:schemeClr val="tx2"/>
          </a:solidFill>
          <a:ln w="57150">
            <a:solidFill>
              <a:srgbClr val="C00000"/>
            </a:solidFill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477084" y="1457101"/>
            <a:ext cx="1216516" cy="536759"/>
            <a:chOff x="212118" y="938005"/>
            <a:chExt cx="283480" cy="320040"/>
          </a:xfrm>
        </p:grpSpPr>
        <p:sp>
          <p:nvSpPr>
            <p:cNvPr id="19" name="Rectangle 18"/>
            <p:cNvSpPr/>
            <p:nvPr/>
          </p:nvSpPr>
          <p:spPr>
            <a:xfrm>
              <a:off x="212118" y="938005"/>
              <a:ext cx="233078" cy="320040"/>
            </a:xfrm>
            <a:prstGeom prst="rect">
              <a:avLst/>
            </a:prstGeom>
            <a:solidFill>
              <a:srgbClr val="7AB800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13080" y="966712"/>
              <a:ext cx="282518" cy="2397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600" b="1" dirty="0">
                  <a:solidFill>
                    <a:schemeClr val="tx2"/>
                  </a:solidFill>
                  <a:latin typeface="+mn-lt"/>
                </a:rPr>
                <a:t>20 %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390085" y="2025501"/>
            <a:ext cx="2457717" cy="4203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7AB800"/>
                </a:solidFill>
                <a:latin typeface="+mn-lt"/>
              </a:rPr>
              <a:t>Learning from Others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1368" y="1373931"/>
            <a:ext cx="2457717" cy="1095018"/>
          </a:xfrm>
          <a:prstGeom prst="rect">
            <a:avLst/>
          </a:prstGeom>
          <a:solidFill>
            <a:schemeClr val="tx2"/>
          </a:solidFill>
          <a:ln>
            <a:solidFill>
              <a:srgbClr val="0085C3"/>
            </a:solidFill>
          </a:ln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>
              <a:spcAft>
                <a:spcPts val="1200"/>
              </a:spcAft>
            </a:pPr>
            <a:endParaRPr lang="en-US" sz="1800" dirty="0">
              <a:solidFill>
                <a:schemeClr val="tx2"/>
              </a:solidFill>
              <a:latin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00896" y="1442962"/>
            <a:ext cx="1121241" cy="564757"/>
            <a:chOff x="212118" y="938005"/>
            <a:chExt cx="283480" cy="320040"/>
          </a:xfrm>
        </p:grpSpPr>
        <p:sp>
          <p:nvSpPr>
            <p:cNvPr id="24" name="Rectangle 23"/>
            <p:cNvSpPr/>
            <p:nvPr/>
          </p:nvSpPr>
          <p:spPr>
            <a:xfrm>
              <a:off x="212118" y="938005"/>
              <a:ext cx="233077" cy="320040"/>
            </a:xfrm>
            <a:prstGeom prst="rect">
              <a:avLst/>
            </a:prstGeom>
            <a:solidFill>
              <a:srgbClr val="0085C3"/>
            </a:solidFill>
            <a:effectLst/>
          </p:spPr>
          <p:txBody>
            <a:bodyPr wrap="square" lIns="182880" tIns="137160" rIns="137160" bIns="137160" rtlCol="0" anchor="ctr"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</a:pPr>
              <a:endParaRPr lang="en-US" sz="1600" dirty="0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13079" y="966712"/>
              <a:ext cx="282519" cy="23973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bg1"/>
                </a:buClr>
              </a:pPr>
              <a:r>
                <a:rPr lang="en-US" sz="1600" b="1" dirty="0">
                  <a:solidFill>
                    <a:schemeClr val="tx2"/>
                  </a:solidFill>
                  <a:latin typeface="+mn-lt"/>
                </a:rPr>
                <a:t>70%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13279" y="2100175"/>
            <a:ext cx="2425443" cy="3525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lvl="2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dirty="0">
                <a:solidFill>
                  <a:srgbClr val="0085C3"/>
                </a:solidFill>
                <a:latin typeface="+mn-lt"/>
              </a:rPr>
              <a:t>Learning on the Job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00" y="976964"/>
            <a:ext cx="3796015" cy="24675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800" b="1" dirty="0">
                <a:solidFill>
                  <a:srgbClr val="AAAAAA"/>
                </a:solidFill>
                <a:latin typeface="+mn-lt"/>
              </a:rPr>
              <a:t>Talent Philosophy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3442396"/>
            <a:ext cx="9144000" cy="989544"/>
          </a:xfrm>
          <a:prstGeom prst="rect">
            <a:avLst/>
          </a:prstGeom>
          <a:solidFill>
            <a:schemeClr val="accent2"/>
          </a:solidFill>
          <a:effectLst/>
        </p:spPr>
        <p:txBody>
          <a:bodyPr wrap="square" lIns="182880" tIns="137160" rIns="137160" bIns="137160" rtlCol="0" anchor="t">
            <a:noAutofit/>
          </a:bodyPr>
          <a:lstStyle/>
          <a:p>
            <a:pPr marL="1588" lv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FFFF"/>
                </a:solidFill>
                <a:latin typeface="Museo Sans For Dell"/>
              </a:rPr>
              <a:t>Mentoring is about enabling team members to reach their full potential by building strong relationships within and outside their work area to create a strong basis for future influence.</a:t>
            </a:r>
          </a:p>
          <a:p>
            <a:pPr marL="1588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14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9" name="Isosceles Triangle 28"/>
          <p:cNvSpPr/>
          <p:nvPr/>
        </p:nvSpPr>
        <p:spPr>
          <a:xfrm rot="10800000" flipV="1">
            <a:off x="4163907" y="2944543"/>
            <a:ext cx="936944" cy="433302"/>
          </a:xfrm>
          <a:prstGeom prst="triangle">
            <a:avLst/>
          </a:prstGeom>
          <a:solidFill>
            <a:srgbClr val="AAAAAA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>
              <a:solidFill>
                <a:schemeClr val="tx2"/>
              </a:solidFill>
              <a:latin typeface="+mn-lt"/>
            </a:endParaRPr>
          </a:p>
        </p:txBody>
      </p:sp>
      <p:pic>
        <p:nvPicPr>
          <p:cNvPr id="34" name="Picture 33" descr="dell_gray_logo.pn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 bwMode="black">
          <a:xfrm>
            <a:off x="8414827" y="6262144"/>
            <a:ext cx="470835" cy="47083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 bwMode="black">
          <a:xfrm>
            <a:off x="5350331" y="6532212"/>
            <a:ext cx="2743200" cy="153888"/>
          </a:xfrm>
          <a:prstGeom prst="rect">
            <a:avLst/>
          </a:prstGeom>
          <a:noFill/>
        </p:spPr>
        <p:txBody>
          <a:bodyPr lIns="0" tIns="0" rIns="0" bIns="0">
            <a:prstTxWarp prst="textNoShape">
              <a:avLst/>
            </a:prstTxWarp>
            <a:spAutoFit/>
          </a:bodyPr>
          <a:lstStyle/>
          <a:p>
            <a:pPr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000" dirty="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</a:rPr>
              <a:t>HR | Talent Management &amp; Diversity</a:t>
            </a:r>
          </a:p>
        </p:txBody>
      </p:sp>
      <p:sp>
        <p:nvSpPr>
          <p:cNvPr id="36" name="Slide Number Placeholder 1"/>
          <p:cNvSpPr txBox="1">
            <a:spLocks/>
          </p:cNvSpPr>
          <p:nvPr/>
        </p:nvSpPr>
        <p:spPr>
          <a:xfrm>
            <a:off x="435608" y="6431575"/>
            <a:ext cx="260349" cy="152399"/>
          </a:xfrm>
          <a:prstGeom prst="rect">
            <a:avLst/>
          </a:prstGeom>
        </p:spPr>
        <p:txBody>
          <a:bodyPr vert="horz" lIns="0" tIns="0" rIns="91440" bIns="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bg2">
                    <a:lumMod val="60000"/>
                    <a:lumOff val="40000"/>
                  </a:schemeClr>
                </a:solidFill>
                <a:latin typeface="Museo Sans For Dell" pitchFamily="2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>
                    <a:lumMod val="60000"/>
                    <a:lumOff val="40000"/>
                  </a:srgbClr>
                </a:solidFill>
              </a:rPr>
              <a:t>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0000"/>
                  <a:lumOff val="40000"/>
                </a:srgbClr>
              </a:solidFill>
              <a:effectLst/>
              <a:uLnTx/>
              <a:uFillTx/>
              <a:latin typeface="Museo Sans For Dell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329268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39911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think-cell Slide" r:id="rId5" imgW="470" imgH="469" progId="TCLayout.ActiveDocument.1">
                  <p:embed/>
                </p:oleObj>
              </mc:Choice>
              <mc:Fallback>
                <p:oleObj name="think-cell Slide" r:id="rId5" imgW="470" imgH="46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-9526" y="635720"/>
            <a:ext cx="9153526" cy="2112027"/>
          </a:xfrm>
          <a:prstGeom prst="rect">
            <a:avLst/>
          </a:prstGeom>
          <a:solidFill>
            <a:srgbClr val="D74324"/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0957" y="140407"/>
            <a:ext cx="6695753" cy="442301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Tools to aid your mentoring needs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3579" y="2880652"/>
            <a:ext cx="3347512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Pre-meeting Assessment</a:t>
            </a:r>
            <a:endParaRPr lang="en-US" sz="135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5806" y="3345392"/>
            <a:ext cx="3438442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Discussion topics for first 3 meetings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78187" y="3410690"/>
            <a:ext cx="2441480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Action Plan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70055" y="2880652"/>
            <a:ext cx="295193" cy="295193"/>
          </a:xfrm>
          <a:prstGeom prst="roundRect">
            <a:avLst/>
          </a:prstGeom>
          <a:solidFill>
            <a:schemeClr val="accent3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770055" y="3364524"/>
            <a:ext cx="295193" cy="295193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82994" y="3409950"/>
            <a:ext cx="295193" cy="295193"/>
          </a:xfrm>
          <a:prstGeom prst="roundRect">
            <a:avLst/>
          </a:prstGeom>
          <a:solidFill>
            <a:srgbClr val="B7295A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latin typeface="+mn-lt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582994" y="2880652"/>
            <a:ext cx="295193" cy="295193"/>
          </a:xfrm>
          <a:prstGeom prst="roundRect">
            <a:avLst/>
          </a:prstGeom>
          <a:solidFill>
            <a:srgbClr val="CE1126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78187" y="2877773"/>
            <a:ext cx="2814326" cy="26942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Mentoring agreement</a:t>
            </a:r>
          </a:p>
        </p:txBody>
      </p:sp>
      <p:pic>
        <p:nvPicPr>
          <p:cNvPr id="21" name="Picture 4" descr="C:\Users\Aarti_Vasudevan\Google Drive\Business\12240202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" r="-196" b="21770"/>
          <a:stretch/>
        </p:blipFill>
        <p:spPr bwMode="auto">
          <a:xfrm>
            <a:off x="1745246" y="635720"/>
            <a:ext cx="5627177" cy="21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771699" y="3876993"/>
            <a:ext cx="295193" cy="295193"/>
          </a:xfrm>
          <a:prstGeom prst="roundRect">
            <a:avLst/>
          </a:prstGeom>
          <a:solidFill>
            <a:srgbClr val="D74324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5582994" y="3894032"/>
            <a:ext cx="295193" cy="295193"/>
          </a:xfrm>
          <a:prstGeom prst="roundRect">
            <a:avLst/>
          </a:prstGeom>
          <a:solidFill>
            <a:schemeClr val="accent6"/>
          </a:solidFill>
          <a:ln w="28575">
            <a:solidFill>
              <a:schemeClr val="tx2"/>
            </a:solidFill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US" sz="1500" dirty="0" err="1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67755" y="3862592"/>
            <a:ext cx="3400081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Mentoring activities list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78187" y="3876993"/>
            <a:ext cx="2441480" cy="548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90000"/>
              </a:lnSpc>
              <a:spcBef>
                <a:spcPts val="75"/>
              </a:spcBef>
              <a:spcAft>
                <a:spcPts val="75"/>
              </a:spcAft>
            </a:pPr>
            <a:r>
              <a:rPr lang="en-US" sz="1350" b="1" dirty="0">
                <a:latin typeface="+mn-lt"/>
              </a:rPr>
              <a:t>Relationship check in</a:t>
            </a:r>
          </a:p>
        </p:txBody>
      </p:sp>
    </p:spTree>
    <p:extLst>
      <p:ext uri="{BB962C8B-B14F-4D97-AF65-F5344CB8AC3E}">
        <p14:creationId xmlns:p14="http://schemas.microsoft.com/office/powerpoint/2010/main" val="1718699950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16813549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389221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305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b="1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Benefits of Mentoring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200985" y="1289367"/>
            <a:ext cx="2348991" cy="3222580"/>
          </a:xfrm>
          <a:prstGeom prst="rect">
            <a:avLst/>
          </a:prstGeom>
          <a:solidFill>
            <a:schemeClr val="tx2">
              <a:alpha val="69804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19779" y="1288309"/>
            <a:ext cx="2348991" cy="3224697"/>
          </a:xfrm>
          <a:prstGeom prst="rect">
            <a:avLst/>
          </a:prstGeom>
          <a:solidFill>
            <a:schemeClr val="tx2">
              <a:alpha val="69804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88309"/>
            <a:ext cx="2330364" cy="3224697"/>
          </a:xfrm>
          <a:prstGeom prst="rect">
            <a:avLst/>
          </a:prstGeom>
          <a:solidFill>
            <a:schemeClr val="tx2">
              <a:alpha val="69804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0244" y="1125110"/>
            <a:ext cx="1664632" cy="106917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5091" y="1289121"/>
            <a:ext cx="1194581" cy="586435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44444"/>
                </a:solidFill>
                <a:latin typeface="+mn-lt"/>
              </a:rPr>
              <a:t>Mentors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88543" y="1144160"/>
            <a:ext cx="1664632" cy="10691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/>
          <p:nvPr/>
        </p:nvSpPr>
        <p:spPr>
          <a:xfrm>
            <a:off x="3947045" y="1396284"/>
            <a:ext cx="1194581" cy="573945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44444"/>
                </a:solidFill>
                <a:latin typeface="+mn-lt"/>
              </a:rPr>
              <a:t>Mentees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538412" y="1143000"/>
            <a:ext cx="1664632" cy="10691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6" name="Rectangle 15"/>
          <p:cNvSpPr/>
          <p:nvPr/>
        </p:nvSpPr>
        <p:spPr>
          <a:xfrm>
            <a:off x="6783577" y="1412853"/>
            <a:ext cx="1194581" cy="545726"/>
          </a:xfrm>
          <a:prstGeom prst="rect">
            <a:avLst/>
          </a:prstGeom>
          <a:solidFill>
            <a:schemeClr val="tx2"/>
          </a:solidFill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600" b="1" dirty="0">
                <a:solidFill>
                  <a:srgbClr val="444444"/>
                </a:solidFill>
                <a:latin typeface="+mn-lt"/>
              </a:rPr>
              <a:t>Dell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2288379"/>
            <a:ext cx="226855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Be a SME and share expertise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Establish a legacy 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Broaden perspective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Expand network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Exposure to talent at Dell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19779" y="2327718"/>
            <a:ext cx="234899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Develop competencies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Build personal brand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Increase knowledge of different functions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Expand network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Learn about how things work and be successful at Dell.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200" dirty="0">
              <a:latin typeface="+mn-l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00985" y="2294440"/>
            <a:ext cx="240961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Share and retain knowledge</a:t>
            </a:r>
          </a:p>
          <a:p>
            <a:pPr marL="285750" indent="-285750"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Develop and retain talent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Build bench-strength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Create continuity of culture</a:t>
            </a:r>
            <a:endParaRPr lang="en-US" sz="1400" dirty="0">
              <a:solidFill>
                <a:srgbClr val="0085C3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3668954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780" y="-16087"/>
            <a:ext cx="9134220" cy="5159587"/>
          </a:xfrm>
          <a:prstGeom prst="rect">
            <a:avLst/>
          </a:prstGeom>
          <a:solidFill>
            <a:schemeClr val="accent4">
              <a:lumMod val="20000"/>
              <a:lumOff val="80000"/>
              <a:alpha val="60000"/>
            </a:schemeClr>
          </a:solidFill>
          <a:ln w="12700" cmpd="sng">
            <a:noFill/>
          </a:ln>
          <a:effectLst/>
        </p:spPr>
        <p:txBody>
          <a:bodyPr wrap="square" lIns="137160" tIns="102870" rIns="102870" bIns="102870" rtlCol="0" anchor="ctr">
            <a:noAutofit/>
          </a:bodyPr>
          <a:lstStyle/>
          <a:p>
            <a:pPr algn="ctr" fontAlgn="auto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</a:pPr>
            <a:endParaRPr lang="en-GB" sz="1500" dirty="0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Mentoring...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452039"/>
              </p:ext>
            </p:extLst>
          </p:nvPr>
        </p:nvGraphicFramePr>
        <p:xfrm>
          <a:off x="239820" y="819151"/>
          <a:ext cx="8599379" cy="32652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43177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16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67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e-DE" sz="1400" dirty="0">
                          <a:solidFill>
                            <a:schemeClr val="tx2"/>
                          </a:solidFill>
                          <a:latin typeface="+mn-lt"/>
                        </a:rPr>
                        <a:t>Is</a:t>
                      </a:r>
                      <a:endParaRPr lang="en-US" sz="14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algn="ctr"/>
                      <a:r>
                        <a:rPr lang="de-DE" sz="1400" dirty="0">
                          <a:solidFill>
                            <a:schemeClr val="tx2"/>
                          </a:solidFill>
                          <a:latin typeface="+mn-lt"/>
                        </a:rPr>
                        <a:t>Is not</a:t>
                      </a:r>
                      <a:endParaRPr lang="en-US" sz="1400" dirty="0">
                        <a:solidFill>
                          <a:schemeClr val="tx2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 knowledge sharing opportunity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A guarantee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  <a:latin typeface="+mn-lt"/>
                        </a:rPr>
                        <a:t> for promotion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 development tool that grows knowledge, network and careers.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Designed to diminish the importance of the leader-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  <a:latin typeface="+mn-lt"/>
                        </a:rPr>
                        <a:t> 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team member relationship.</a:t>
                      </a:r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+mn-lt"/>
                          <a:ea typeface="ＭＳ Ｐゴシック" pitchFamily="34" charset="-128"/>
                        </a:rPr>
                        <a:t>An organizational culture enhancer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An employee assistance program.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18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A way to collaborate and innovate</a:t>
                      </a:r>
                      <a:r>
                        <a:rPr lang="en-US" sz="1400" baseline="0" dirty="0">
                          <a:solidFill>
                            <a:schemeClr val="bg2"/>
                          </a:solidFill>
                          <a:latin typeface="+mn-lt"/>
                        </a:rPr>
                        <a:t> – promotes diversity and inclusion</a:t>
                      </a: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Restricted to leaders. IC’s can be mentors too.</a:t>
                      </a:r>
                    </a:p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2"/>
                          </a:solidFill>
                          <a:latin typeface="+mn-lt"/>
                        </a:rPr>
                        <a:t>Building a cadre of people, you can turn to for advice when you need it. 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Always a formal, long term relationship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86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>
                          <a:solidFill>
                            <a:schemeClr val="bg2"/>
                          </a:solidFill>
                          <a:latin typeface="+mn-lt"/>
                        </a:rPr>
                        <a:t>Also beneficial to experienced people going through critical career transitions- e.g.  taking on a new role or navigating complexities.</a:t>
                      </a: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  <a:latin typeface="+mn-lt"/>
                        </a:rPr>
                        <a:t>Only for junior people</a:t>
                      </a:r>
                    </a:p>
                    <a:p>
                      <a:endParaRPr lang="en-US" sz="1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37253" y="4767529"/>
            <a:ext cx="8377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Adapted from </a:t>
            </a:r>
            <a:r>
              <a:rPr lang="en-US" sz="1200" i="1" dirty="0">
                <a:latin typeface="+mn-lt"/>
                <a:hlinkClick r:id="rId4"/>
              </a:rPr>
              <a:t>HBR Guide to Getting the Mentoring You Need.</a:t>
            </a:r>
            <a:endParaRPr lang="en-US" sz="1200" dirty="0"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113" y="4161041"/>
            <a:ext cx="828992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</a:pPr>
            <a:r>
              <a:rPr lang="en-US" sz="1600" dirty="0">
                <a:latin typeface="+mn-lt"/>
              </a:rPr>
              <a:t>Mentoring can take many shapes and forms — the key is to find the right kind of advice from the right person at the right time    </a:t>
            </a:r>
          </a:p>
        </p:txBody>
      </p:sp>
    </p:spTree>
    <p:extLst>
      <p:ext uri="{BB962C8B-B14F-4D97-AF65-F5344CB8AC3E}">
        <p14:creationId xmlns:p14="http://schemas.microsoft.com/office/powerpoint/2010/main" val="3390507484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Getting started : For mentors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6200" y="760388"/>
            <a:ext cx="5006323" cy="4131848"/>
          </a:xfrm>
          <a:prstGeom prst="rect">
            <a:avLst/>
          </a:prstGeom>
          <a:solidFill>
            <a:schemeClr val="bg2">
              <a:alpha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defTabSz="622300">
              <a:lnSpc>
                <a:spcPct val="90000"/>
              </a:lnSpc>
              <a:spcAft>
                <a:spcPct val="35000"/>
              </a:spcAft>
            </a:pPr>
            <a:r>
              <a:rPr lang="en-US" sz="1600" kern="0" dirty="0">
                <a:solidFill>
                  <a:srgbClr val="FFFFFF"/>
                </a:solidFill>
              </a:rPr>
              <a:t>Are you ready to  be a mentor?</a:t>
            </a:r>
            <a:endParaRPr lang="en-US" sz="1600" b="1" dirty="0">
              <a:solidFill>
                <a:schemeClr val="tx2"/>
              </a:solidFill>
              <a:latin typeface="+mn-lt"/>
            </a:endParaRP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Do you want to share your knowledge and experience with others?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Are you prepared to invest your time in mentoring on a regular basis? 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In what areas are you willing to help? Are there areas which you do not want to go near?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How will mentoring contribute to your own career goals?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What type of a person would you ideally want to mentor – professional and personal qualities?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How will mentoring add to your sense of contribution and community?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631" y="832273"/>
            <a:ext cx="377456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  <a:buClr>
                <a:srgbClr val="0085C3"/>
              </a:buClr>
            </a:pPr>
            <a:r>
              <a:rPr lang="en-US" sz="1800" dirty="0">
                <a:solidFill>
                  <a:schemeClr val="tx2"/>
                </a:solidFill>
                <a:latin typeface="Museo Sans For Dell"/>
              </a:rPr>
              <a:t>As a potential </a:t>
            </a:r>
            <a:r>
              <a:rPr lang="en-US" sz="1800" b="1" u="sng" dirty="0">
                <a:solidFill>
                  <a:schemeClr val="tx2"/>
                </a:solidFill>
                <a:latin typeface="Museo Sans For Dell"/>
              </a:rPr>
              <a:t>mentor</a:t>
            </a:r>
            <a:r>
              <a:rPr lang="en-US" sz="1800" dirty="0">
                <a:solidFill>
                  <a:schemeClr val="tx2"/>
                </a:solidFill>
                <a:latin typeface="Museo Sans For Dell"/>
              </a:rPr>
              <a:t>, consider the following before you agree to be a mentor:</a:t>
            </a:r>
          </a:p>
        </p:txBody>
      </p:sp>
    </p:spTree>
    <p:extLst>
      <p:ext uri="{BB962C8B-B14F-4D97-AF65-F5344CB8AC3E}">
        <p14:creationId xmlns:p14="http://schemas.microsoft.com/office/powerpoint/2010/main" val="121448832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73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Getting started: For mentees </a:t>
            </a:r>
          </a:p>
        </p:txBody>
      </p:sp>
      <p:sp>
        <p:nvSpPr>
          <p:cNvPr id="9" name="Rectangle 8"/>
          <p:cNvSpPr/>
          <p:nvPr/>
        </p:nvSpPr>
        <p:spPr>
          <a:xfrm>
            <a:off x="3886200" y="760388"/>
            <a:ext cx="5006323" cy="4131848"/>
          </a:xfrm>
          <a:prstGeom prst="rect">
            <a:avLst/>
          </a:prstGeom>
          <a:solidFill>
            <a:schemeClr val="bg2">
              <a:alpha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kern="0" dirty="0">
                <a:solidFill>
                  <a:srgbClr val="FFFFFF"/>
                </a:solidFill>
              </a:rPr>
              <a:t>Identifying your mentor</a:t>
            </a:r>
          </a:p>
          <a:p>
            <a:pPr>
              <a:lnSpc>
                <a:spcPct val="100000"/>
              </a:lnSpc>
            </a:pPr>
            <a:endParaRPr lang="en-US" sz="1600" kern="0" dirty="0">
              <a:solidFill>
                <a:srgbClr val="FFFFFF"/>
              </a:solidFill>
            </a:endParaRP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Does the potential mentor have experience in the field or specialty you aspire to work?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Do they have a good balance of similarities and differences when compared to your strengths and weaknesses?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Do they have the time and inclination to partner with you in mentoring?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Would they be able to help you develop the right kind of network?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Can they fill in the gap between theory and practice?</a:t>
            </a:r>
          </a:p>
          <a:p>
            <a:pPr marL="285750" indent="-285750" defTabSz="622300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+mn-lt"/>
              </a:rPr>
              <a:t>Would they be able to guide you on how to be successful at Dell?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1631" y="832273"/>
            <a:ext cx="3774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Museo Sans For Dell"/>
              </a:rPr>
              <a:t>As a </a:t>
            </a:r>
            <a:r>
              <a:rPr lang="en-US" sz="1800" b="1" u="sng" dirty="0">
                <a:solidFill>
                  <a:schemeClr val="tx2"/>
                </a:solidFill>
                <a:latin typeface="Museo Sans For Dell"/>
              </a:rPr>
              <a:t>mentee</a:t>
            </a:r>
            <a:r>
              <a:rPr lang="en-US" sz="1800" dirty="0">
                <a:solidFill>
                  <a:schemeClr val="tx2"/>
                </a:solidFill>
                <a:latin typeface="Museo Sans For Dell"/>
              </a:rPr>
              <a:t>, assess the following qualities prior to selecting your mentor:</a:t>
            </a:r>
          </a:p>
        </p:txBody>
      </p:sp>
    </p:spTree>
    <p:extLst>
      <p:ext uri="{BB962C8B-B14F-4D97-AF65-F5344CB8AC3E}">
        <p14:creationId xmlns:p14="http://schemas.microsoft.com/office/powerpoint/2010/main" val="33416400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20000"/>
              <a:lumOff val="80000"/>
              <a:alpha val="76863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en-US" sz="2000" dirty="0" err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300256" y="85484"/>
            <a:ext cx="9086850" cy="44319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0" cap="none" baseline="0">
                <a:solidFill>
                  <a:schemeClr val="bg1"/>
                </a:solidFill>
                <a:latin typeface="+mj-lt"/>
                <a:ea typeface="Museo Sans For Dell" panose="02000000000000000000" pitchFamily="2" charset="0"/>
                <a:cs typeface="+mj-cs"/>
              </a:defRPr>
            </a:lvl1pPr>
            <a:lvl2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2pPr>
            <a:lvl3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3pPr>
            <a:lvl4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4pPr>
            <a:lvl5pPr algn="l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accent1"/>
                </a:solidFill>
                <a:latin typeface="Arial Black" pitchFamily="34" charset="0"/>
              </a:defRPr>
            </a:lvl5pPr>
            <a:lvl6pPr marL="4572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6pPr>
            <a:lvl7pPr marL="9144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7pPr>
            <a:lvl8pPr marL="13716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8pPr>
            <a:lvl9pPr marL="1828800" algn="l" rtl="0" eaLnBrk="1" fontAlgn="base" hangingPunct="1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accent1"/>
                </a:solidFill>
                <a:latin typeface="Arial Black" pitchFamily="34" charset="0"/>
              </a:defRPr>
            </a:lvl9pPr>
          </a:lstStyle>
          <a:p>
            <a:r>
              <a:rPr lang="en-US" sz="3200" kern="0" dirty="0">
                <a:solidFill>
                  <a:schemeClr val="tx1"/>
                </a:solidFill>
              </a:rPr>
              <a:t>Where to look for mentors?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32229" y="544523"/>
            <a:ext cx="8655672" cy="104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latin typeface="+mn-lt"/>
              </a:rPr>
              <a:t>Mentoring can be formal or informal and will help you build personal, professional and leadership skills . Consider the following sources for identifying a mentor – within or outside Dell.</a:t>
            </a:r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3581400" y="2486507"/>
            <a:ext cx="119013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4400" b="1" dirty="0">
                <a:solidFill>
                  <a:schemeClr val="bg1"/>
                </a:solidFill>
                <a:latin typeface="+mn-lt"/>
              </a:rPr>
              <a:t>You</a:t>
            </a: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3536322" y="1485493"/>
            <a:ext cx="13446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Role Model(s)</a:t>
            </a:r>
          </a:p>
        </p:txBody>
      </p:sp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5966797" y="1757120"/>
            <a:ext cx="181492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Community groups</a:t>
            </a: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6339905" y="2819368"/>
            <a:ext cx="12357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lnSpc>
                <a:spcPct val="75000"/>
              </a:lnSpc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Professional</a:t>
            </a:r>
          </a:p>
          <a:p>
            <a:pPr eaLnBrk="0" hangingPunct="0">
              <a:lnSpc>
                <a:spcPct val="75000"/>
              </a:lnSpc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Associations</a:t>
            </a: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5715000" y="3884913"/>
            <a:ext cx="90941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Friend(s)</a:t>
            </a:r>
          </a:p>
        </p:txBody>
      </p:sp>
      <p:sp>
        <p:nvSpPr>
          <p:cNvPr id="35" name="Text Box 11"/>
          <p:cNvSpPr txBox="1">
            <a:spLocks noChangeArrowheads="1"/>
          </p:cNvSpPr>
          <p:nvPr/>
        </p:nvSpPr>
        <p:spPr bwMode="auto">
          <a:xfrm>
            <a:off x="3536322" y="4192690"/>
            <a:ext cx="112242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ct val="5000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Colleagues</a:t>
            </a:r>
          </a:p>
        </p:txBody>
      </p:sp>
      <p:sp>
        <p:nvSpPr>
          <p:cNvPr id="36" name="Text Box 23"/>
          <p:cNvSpPr txBox="1">
            <a:spLocks noChangeArrowheads="1"/>
          </p:cNvSpPr>
          <p:nvPr/>
        </p:nvSpPr>
        <p:spPr bwMode="auto">
          <a:xfrm>
            <a:off x="1295400" y="3454026"/>
            <a:ext cx="1295400" cy="7386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>
                <a:latin typeface="+mn-lt"/>
              </a:rPr>
              <a:t>Leaders in the organization</a:t>
            </a:r>
          </a:p>
        </p:txBody>
      </p:sp>
      <p:sp>
        <p:nvSpPr>
          <p:cNvPr id="37" name="Text Box 25"/>
          <p:cNvSpPr txBox="1">
            <a:spLocks noChangeArrowheads="1"/>
          </p:cNvSpPr>
          <p:nvPr/>
        </p:nvSpPr>
        <p:spPr bwMode="auto">
          <a:xfrm>
            <a:off x="1105351" y="2715606"/>
            <a:ext cx="923651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b="1" dirty="0">
                <a:latin typeface="+mn-lt"/>
              </a:rPr>
              <a:t>Sponsor </a:t>
            </a:r>
          </a:p>
          <a:p>
            <a:endParaRPr lang="en-US" sz="1400" b="1" dirty="0">
              <a:latin typeface="+mn-lt"/>
            </a:endParaRPr>
          </a:p>
        </p:txBody>
      </p:sp>
      <p:sp>
        <p:nvSpPr>
          <p:cNvPr id="38" name="Text Box 6"/>
          <p:cNvSpPr txBox="1">
            <a:spLocks noChangeArrowheads="1"/>
          </p:cNvSpPr>
          <p:nvPr/>
        </p:nvSpPr>
        <p:spPr bwMode="auto">
          <a:xfrm>
            <a:off x="1454932" y="1659500"/>
            <a:ext cx="143821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spcBef>
                <a:spcPts val="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Specialized </a:t>
            </a:r>
          </a:p>
          <a:p>
            <a:pPr eaLnBrk="0" hangingPunct="0">
              <a:spcBef>
                <a:spcPts val="0"/>
              </a:spcBef>
              <a:buSzPct val="85000"/>
              <a:buFont typeface="Wingdings 2" pitchFamily="18" charset="2"/>
              <a:buNone/>
            </a:pPr>
            <a:r>
              <a:rPr lang="en-US" sz="1400" b="1" dirty="0">
                <a:latin typeface="+mn-lt"/>
              </a:rPr>
              <a:t>Groups (ERG’s)</a:t>
            </a:r>
          </a:p>
        </p:txBody>
      </p:sp>
      <p:sp>
        <p:nvSpPr>
          <p:cNvPr id="39" name="Line 13"/>
          <p:cNvSpPr>
            <a:spLocks noChangeShapeType="1"/>
          </p:cNvSpPr>
          <p:nvPr/>
        </p:nvSpPr>
        <p:spPr bwMode="auto">
          <a:xfrm flipV="1">
            <a:off x="4123824" y="1790293"/>
            <a:ext cx="2312" cy="824614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0" name="Line 12"/>
          <p:cNvSpPr>
            <a:spLocks noChangeShapeType="1"/>
          </p:cNvSpPr>
          <p:nvPr/>
        </p:nvSpPr>
        <p:spPr bwMode="auto">
          <a:xfrm flipV="1">
            <a:off x="4740757" y="2083641"/>
            <a:ext cx="1637659" cy="584926"/>
          </a:xfrm>
          <a:prstGeom prst="line">
            <a:avLst/>
          </a:prstGeom>
          <a:noFill/>
          <a:ln w="50800">
            <a:solidFill>
              <a:schemeClr val="bg1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7" name="Line 16"/>
          <p:cNvSpPr>
            <a:spLocks noChangeShapeType="1"/>
          </p:cNvSpPr>
          <p:nvPr/>
        </p:nvSpPr>
        <p:spPr bwMode="auto">
          <a:xfrm>
            <a:off x="4831827" y="2954710"/>
            <a:ext cx="1455521" cy="30219"/>
          </a:xfrm>
          <a:prstGeom prst="line">
            <a:avLst/>
          </a:prstGeom>
          <a:noFill/>
          <a:ln w="50800">
            <a:solidFill>
              <a:schemeClr val="accent2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>
            <a:off x="4672311" y="3290868"/>
            <a:ext cx="1118890" cy="594045"/>
          </a:xfrm>
          <a:prstGeom prst="line">
            <a:avLst/>
          </a:prstGeom>
          <a:noFill/>
          <a:ln w="50800">
            <a:solidFill>
              <a:schemeClr val="accent4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9" name="Line 17"/>
          <p:cNvSpPr>
            <a:spLocks noChangeShapeType="1"/>
          </p:cNvSpPr>
          <p:nvPr/>
        </p:nvSpPr>
        <p:spPr bwMode="auto">
          <a:xfrm flipH="1">
            <a:off x="4110513" y="3164271"/>
            <a:ext cx="15623" cy="931480"/>
          </a:xfrm>
          <a:prstGeom prst="line">
            <a:avLst/>
          </a:prstGeom>
          <a:noFill/>
          <a:ln w="50800">
            <a:solidFill>
              <a:schemeClr val="accent6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Line 22"/>
          <p:cNvSpPr>
            <a:spLocks noChangeShapeType="1"/>
          </p:cNvSpPr>
          <p:nvPr/>
        </p:nvSpPr>
        <p:spPr bwMode="auto">
          <a:xfrm flipH="1">
            <a:off x="2166407" y="3089273"/>
            <a:ext cx="1451459" cy="814407"/>
          </a:xfrm>
          <a:prstGeom prst="line">
            <a:avLst/>
          </a:prstGeom>
          <a:noFill/>
          <a:ln w="50800">
            <a:solidFill>
              <a:schemeClr val="accent1">
                <a:lumMod val="60000"/>
                <a:lumOff val="40000"/>
              </a:schemeClr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1" name="Line 24"/>
          <p:cNvSpPr>
            <a:spLocks noChangeShapeType="1"/>
          </p:cNvSpPr>
          <p:nvPr/>
        </p:nvSpPr>
        <p:spPr bwMode="auto">
          <a:xfrm flipV="1">
            <a:off x="2081558" y="2849222"/>
            <a:ext cx="1468335" cy="14586"/>
          </a:xfrm>
          <a:prstGeom prst="line">
            <a:avLst/>
          </a:prstGeom>
          <a:noFill/>
          <a:ln w="47625">
            <a:solidFill>
              <a:schemeClr val="accent3"/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62" name="Line 19"/>
          <p:cNvSpPr>
            <a:spLocks noChangeShapeType="1"/>
          </p:cNvSpPr>
          <p:nvPr/>
        </p:nvSpPr>
        <p:spPr bwMode="auto">
          <a:xfrm>
            <a:off x="2819399" y="2201490"/>
            <a:ext cx="762001" cy="384096"/>
          </a:xfrm>
          <a:prstGeom prst="line">
            <a:avLst/>
          </a:prstGeom>
          <a:noFill/>
          <a:ln w="50800">
            <a:solidFill>
              <a:schemeClr val="accent5">
                <a:lumMod val="60000"/>
                <a:lumOff val="40000"/>
              </a:schemeClr>
            </a:solidFill>
            <a:prstDash val="sysDot"/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4600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Process Overview</a:t>
            </a:r>
          </a:p>
        </p:txBody>
      </p:sp>
      <p:sp>
        <p:nvSpPr>
          <p:cNvPr id="9" name="Rectangle 8"/>
          <p:cNvSpPr/>
          <p:nvPr/>
        </p:nvSpPr>
        <p:spPr>
          <a:xfrm>
            <a:off x="175277" y="819150"/>
            <a:ext cx="5006323" cy="4131848"/>
          </a:xfrm>
          <a:prstGeom prst="rect">
            <a:avLst/>
          </a:prstGeom>
          <a:solidFill>
            <a:schemeClr val="bg2">
              <a:alpha val="50000"/>
            </a:schemeClr>
          </a:solidFill>
          <a:ln w="12700" cmpd="sng">
            <a:noFill/>
          </a:ln>
          <a:effectLst/>
        </p:spPr>
        <p:txBody>
          <a:bodyPr wrap="square" lIns="182880" tIns="137160" rIns="137160" bIns="137160" rtlCol="0" anchor="ctr"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The process is easy to navigate and is divided into four distinct steps:</a:t>
            </a:r>
            <a:endParaRPr lang="en-US" sz="1600" b="1" dirty="0">
              <a:solidFill>
                <a:srgbClr val="FFFFFF"/>
              </a:solidFill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Prepare for the relationship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Establish trust and goals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Build Action plan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</a:rPr>
              <a:t>Evaluate progress &amp; relationship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dirty="0">
                <a:solidFill>
                  <a:schemeClr val="tx2"/>
                </a:solidFill>
              </a:rPr>
              <a:t>These steps hold true for both the mentor and the mentee.</a:t>
            </a:r>
            <a:endParaRPr lang="en-US" sz="16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907087"/>
      </p:ext>
    </p:extLst>
  </p:cSld>
  <p:clrMapOvr>
    <a:masterClrMapping/>
  </p:clrMapOvr>
  <p:transition spd="med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fault Theme">
  <a:themeElements>
    <a:clrScheme name="DellTech, Dell, &amp; DellEMC">
      <a:dk1>
        <a:srgbClr val="000000"/>
      </a:dk1>
      <a:lt1>
        <a:srgbClr val="444444"/>
      </a:lt1>
      <a:dk2>
        <a:srgbClr val="007DB8"/>
      </a:dk2>
      <a:lt2>
        <a:srgbClr val="FFFFFF"/>
      </a:lt2>
      <a:accent1>
        <a:srgbClr val="007DB8"/>
      </a:accent1>
      <a:accent2>
        <a:srgbClr val="6EA204"/>
      </a:accent2>
      <a:accent3>
        <a:srgbClr val="F2AF00"/>
      </a:accent3>
      <a:accent4>
        <a:srgbClr val="EE6411"/>
      </a:accent4>
      <a:accent5>
        <a:srgbClr val="5482AB"/>
      </a:accent5>
      <a:accent6>
        <a:srgbClr val="6E2585"/>
      </a:accent6>
      <a:hlink>
        <a:srgbClr val="007DB8"/>
      </a:hlink>
      <a:folHlink>
        <a:srgbClr val="6E2585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mpd="sng">
          <a:noFill/>
        </a:ln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lnDef>
      <a:spPr>
        <a:ln w="12700" cmpd="sng">
          <a:solidFill>
            <a:srgbClr val="000000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spcBef>
            <a:spcPts val="0"/>
          </a:spcBef>
          <a:spcAft>
            <a:spcPts val="0"/>
          </a:spcAft>
          <a:buClr>
            <a:schemeClr val="bg1"/>
          </a:buClr>
          <a:defRPr sz="1400" dirty="0" err="1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Dell_PPT_Presentation_16x9_v2" id="{D6375BD9-608F-470C-B0C6-D7B4B622D87E}" vid="{7D07F228-593D-4249-8308-D303BABD1CA4}"/>
    </a:ext>
  </a:extLst>
</a:theme>
</file>

<file path=ppt/theme/theme2.xml><?xml version="1.0" encoding="utf-8"?>
<a:theme xmlns:a="http://schemas.openxmlformats.org/drawingml/2006/main" name="Dell_Template 16x9_final_MuseoEmbedded">
  <a:themeElements>
    <a:clrScheme name="Custom 1">
      <a:dk1>
        <a:srgbClr val="000000"/>
      </a:dk1>
      <a:lt1>
        <a:srgbClr val="444444"/>
      </a:lt1>
      <a:dk2>
        <a:srgbClr val="0085C3"/>
      </a:dk2>
      <a:lt2>
        <a:srgbClr val="FFFFFF"/>
      </a:lt2>
      <a:accent1>
        <a:srgbClr val="6E2585"/>
      </a:accent1>
      <a:accent2>
        <a:srgbClr val="6EA204"/>
      </a:accent2>
      <a:accent3>
        <a:srgbClr val="EE6411"/>
      </a:accent3>
      <a:accent4>
        <a:srgbClr val="F2AF00"/>
      </a:accent4>
      <a:accent5>
        <a:srgbClr val="FFFFFF"/>
      </a:accent5>
      <a:accent6>
        <a:srgbClr val="FFFFFF"/>
      </a:accent6>
      <a:hlink>
        <a:srgbClr val="009BBB"/>
      </a:hlink>
      <a:folHlink>
        <a:srgbClr val="6E258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wrap="square" lIns="182880" tIns="137160" rIns="137160" bIns="137160" rtlCol="0" anchor="ctr"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2000" dirty="0" err="1" smtClean="0">
            <a:solidFill>
              <a:schemeClr val="tx2"/>
            </a:solidFill>
            <a:latin typeface="+mn-lt"/>
          </a:defRPr>
        </a:defPPr>
      </a:lst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spcAft>
            <a:spcPts val="0"/>
          </a:spcAft>
          <a:buClr>
            <a:schemeClr val="bg1"/>
          </a:buClr>
          <a:defRPr sz="1400" dirty="0" smtClean="0">
            <a:solidFill>
              <a:schemeClr val="bg2"/>
            </a:solidFill>
            <a:latin typeface="+mn-lt"/>
          </a:defRPr>
        </a:defPPr>
      </a:lstStyle>
    </a:txDef>
  </a:objectDefaults>
  <a:extraClrSchemeLst>
    <a:extraClrScheme>
      <a:clrScheme name="Dell new">
        <a:dk1>
          <a:srgbClr val="000000"/>
        </a:dk1>
        <a:lt1>
          <a:srgbClr val="444444"/>
        </a:lt1>
        <a:dk2>
          <a:srgbClr val="0085C3"/>
        </a:dk2>
        <a:lt2>
          <a:srgbClr val="FFFFFF"/>
        </a:lt2>
        <a:accent1>
          <a:srgbClr val="0085C3"/>
        </a:accent1>
        <a:accent2>
          <a:srgbClr val="7AB800"/>
        </a:accent2>
        <a:accent3>
          <a:srgbClr val="F2AF00"/>
        </a:accent3>
        <a:accent4>
          <a:srgbClr val="DC5034"/>
        </a:accent4>
        <a:accent5>
          <a:srgbClr val="5482AB"/>
        </a:accent5>
        <a:accent6>
          <a:srgbClr val="6E2585"/>
        </a:accent6>
        <a:hlink>
          <a:srgbClr val="009BBB"/>
        </a:hlink>
        <a:folHlink>
          <a:srgbClr val="6E2585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L3 Summit_PPT_Template.potx" id="{0F228305-8409-48D6-A0BA-8995AD53D879}" vid="{0F74F2EF-8CA5-41E2-9253-B9914C38EE4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56886DE16679A45989BBBDBDE5E1F5B" ma:contentTypeVersion="1" ma:contentTypeDescription="Create a new document." ma:contentTypeScope="" ma:versionID="273eba9d5c6a87d34ae8057720502851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8c5b5cd9b8d25ff6dd15848836f427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E0CB0496-0BC4-4609-8C6D-6DF8B81430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51EC6B-49E0-4DC7-86CB-02C6BC40929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4243C6-4509-4DA6-9B3D-3072447BF388}">
  <ds:schemaRefs>
    <ds:schemaRef ds:uri="http://schemas.microsoft.com/office/2006/documentManagement/types"/>
    <ds:schemaRef ds:uri="http://schemas.microsoft.com/office/infopath/2007/PartnerControls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10206</TotalTime>
  <Words>2669</Words>
  <Application>Microsoft Office PowerPoint</Application>
  <PresentationFormat>On-screen Show (16:9)</PresentationFormat>
  <Paragraphs>435</Paragraphs>
  <Slides>32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ＭＳ Ｐゴシック</vt:lpstr>
      <vt:lpstr>Arial</vt:lpstr>
      <vt:lpstr>Arial</vt:lpstr>
      <vt:lpstr>Arial Black</vt:lpstr>
      <vt:lpstr>Calibri</vt:lpstr>
      <vt:lpstr>Courier New</vt:lpstr>
      <vt:lpstr>Museo For Dell</vt:lpstr>
      <vt:lpstr>Museo For Dell 300</vt:lpstr>
      <vt:lpstr>Museo Sans For Dell</vt:lpstr>
      <vt:lpstr>Times New Roman</vt:lpstr>
      <vt:lpstr>Wingdings</vt:lpstr>
      <vt:lpstr>Wingdings 2</vt:lpstr>
      <vt:lpstr>Wingdings 3</vt:lpstr>
      <vt:lpstr>Default Theme</vt:lpstr>
      <vt:lpstr>Dell_Template 16x9_final_MuseoEmbedded</vt:lpstr>
      <vt:lpstr>think-cell Slide</vt:lpstr>
      <vt:lpstr>Dell Mentoring toolkit</vt:lpstr>
      <vt:lpstr>Purpose of the Mentoring Toolkit</vt:lpstr>
      <vt:lpstr>Mentoring at Dell  </vt:lpstr>
      <vt:lpstr>Benefits of Mentoring </vt:lpstr>
      <vt:lpstr>Mentoring...</vt:lpstr>
      <vt:lpstr>Getting started : For mentors </vt:lpstr>
      <vt:lpstr>Getting started: For mentees </vt:lpstr>
      <vt:lpstr>PowerPoint Presentation</vt:lpstr>
      <vt:lpstr>Process Overview</vt:lpstr>
      <vt:lpstr>Four steps of Mentoring</vt:lpstr>
      <vt:lpstr>Step 1 Prepare</vt:lpstr>
      <vt:lpstr>1. Prepare</vt:lpstr>
      <vt:lpstr>Assess mutual role expectations- Mentor </vt:lpstr>
      <vt:lpstr>Assess mutual role expectations- Mentee </vt:lpstr>
      <vt:lpstr>Template: Pre-meeting assessment- Mentor</vt:lpstr>
      <vt:lpstr>Template: Pre-meeting assessment- Mentee</vt:lpstr>
      <vt:lpstr>Step 2 Establish</vt:lpstr>
      <vt:lpstr>2. Establish</vt:lpstr>
      <vt:lpstr>Job Aid: Agenda for first three meetings</vt:lpstr>
      <vt:lpstr>PowerPoint Presentation</vt:lpstr>
      <vt:lpstr> Template: Mentoring agreement</vt:lpstr>
      <vt:lpstr>Step 3 Build</vt:lpstr>
      <vt:lpstr>3. Build</vt:lpstr>
      <vt:lpstr>Job Aid: Mentoring activities list</vt:lpstr>
      <vt:lpstr>Template: Action Plan</vt:lpstr>
      <vt:lpstr>PowerPoint Presentation</vt:lpstr>
      <vt:lpstr>4. Evaluate</vt:lpstr>
      <vt:lpstr>Job Aid: Relationship check in</vt:lpstr>
      <vt:lpstr>PowerPoint Presentation</vt:lpstr>
      <vt:lpstr>Tools to aid your mentoring needs</vt:lpstr>
      <vt:lpstr>Thank you</vt:lpstr>
      <vt:lpstr>PowerPoint Presentation</vt:lpstr>
    </vt:vector>
  </TitlesOfParts>
  <Company>EMC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Coaching</dc:title>
  <dc:creator>EMC</dc:creator>
  <cp:keywords>Internal Use</cp:keywords>
  <cp:lastModifiedBy>Abbas, Mai</cp:lastModifiedBy>
  <cp:revision>175</cp:revision>
  <dcterms:created xsi:type="dcterms:W3CDTF">2017-02-03T14:06:44Z</dcterms:created>
  <dcterms:modified xsi:type="dcterms:W3CDTF">2019-07-18T10:38:54Z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cef1e340-26a8-4452-bd93-e37a6a8fe47f</vt:lpwstr>
  </property>
  <property fmtid="{D5CDD505-2E9C-101B-9397-08002B2CF9AE}" pid="3" name="titusconfig">
    <vt:lpwstr>0.6CorpGlobal</vt:lpwstr>
  </property>
  <property fmtid="{D5CDD505-2E9C-101B-9397-08002B2CF9AE}" pid="4" name="Document Editor">
    <vt:lpwstr>Daniela_Petrikova</vt:lpwstr>
  </property>
  <property fmtid="{D5CDD505-2E9C-101B-9397-08002B2CF9AE}" pid="5" name="DellClassification">
    <vt:lpwstr>No Restrictions</vt:lpwstr>
  </property>
  <property fmtid="{D5CDD505-2E9C-101B-9397-08002B2CF9AE}" pid="6" name="DellSubLabels">
    <vt:lpwstr/>
  </property>
  <property fmtid="{D5CDD505-2E9C-101B-9397-08002B2CF9AE}" pid="7" name="Classification">
    <vt:lpwstr>Internal Use</vt:lpwstr>
  </property>
  <property fmtid="{D5CDD505-2E9C-101B-9397-08002B2CF9AE}" pid="8" name="Sublabels">
    <vt:lpwstr>Privileged</vt:lpwstr>
  </property>
  <property fmtid="{D5CDD505-2E9C-101B-9397-08002B2CF9AE}" pid="9" name="VisualMarkingsPPT">
    <vt:lpwstr>Classification Footer</vt:lpwstr>
  </property>
  <property fmtid="{D5CDD505-2E9C-101B-9397-08002B2CF9AE}" pid="10" name="ContentTypeId">
    <vt:lpwstr>0x010100E56886DE16679A45989BBBDBDE5E1F5B</vt:lpwstr>
  </property>
  <property fmtid="{D5CDD505-2E9C-101B-9397-08002B2CF9AE}" pid="11" name="MSIP_Label_7de70ee2-0cb4-4d60-aee5-75ef2c4c8a90_Enabled">
    <vt:lpwstr>True</vt:lpwstr>
  </property>
  <property fmtid="{D5CDD505-2E9C-101B-9397-08002B2CF9AE}" pid="12" name="MSIP_Label_7de70ee2-0cb4-4d60-aee5-75ef2c4c8a90_SiteId">
    <vt:lpwstr>945c199a-83a2-4e80-9f8c-5a91be5752dd</vt:lpwstr>
  </property>
  <property fmtid="{D5CDD505-2E9C-101B-9397-08002B2CF9AE}" pid="13" name="MSIP_Label_7de70ee2-0cb4-4d60-aee5-75ef2c4c8a90_Owner">
    <vt:lpwstr>Mai.Abbas@rsa.com</vt:lpwstr>
  </property>
  <property fmtid="{D5CDD505-2E9C-101B-9397-08002B2CF9AE}" pid="14" name="MSIP_Label_7de70ee2-0cb4-4d60-aee5-75ef2c4c8a90_SetDate">
    <vt:lpwstr>2019-07-18T10:38:40.4456287Z</vt:lpwstr>
  </property>
  <property fmtid="{D5CDD505-2E9C-101B-9397-08002B2CF9AE}" pid="15" name="MSIP_Label_7de70ee2-0cb4-4d60-aee5-75ef2c4c8a90_Name">
    <vt:lpwstr>Internal Use</vt:lpwstr>
  </property>
  <property fmtid="{D5CDD505-2E9C-101B-9397-08002B2CF9AE}" pid="16" name="MSIP_Label_7de70ee2-0cb4-4d60-aee5-75ef2c4c8a90_Application">
    <vt:lpwstr>Microsoft Azure Information Protection</vt:lpwstr>
  </property>
  <property fmtid="{D5CDD505-2E9C-101B-9397-08002B2CF9AE}" pid="17" name="MSIP_Label_7de70ee2-0cb4-4d60-aee5-75ef2c4c8a90_Extended_MSFT_Method">
    <vt:lpwstr>Manual</vt:lpwstr>
  </property>
  <property fmtid="{D5CDD505-2E9C-101B-9397-08002B2CF9AE}" pid="18" name="MSIP_Label_da6fab74-d5af-4af7-a9a4-78d84655a626_Enabled">
    <vt:lpwstr>True</vt:lpwstr>
  </property>
  <property fmtid="{D5CDD505-2E9C-101B-9397-08002B2CF9AE}" pid="19" name="MSIP_Label_da6fab74-d5af-4af7-a9a4-78d84655a626_SiteId">
    <vt:lpwstr>945c199a-83a2-4e80-9f8c-5a91be5752dd</vt:lpwstr>
  </property>
  <property fmtid="{D5CDD505-2E9C-101B-9397-08002B2CF9AE}" pid="20" name="MSIP_Label_da6fab74-d5af-4af7-a9a4-78d84655a626_Owner">
    <vt:lpwstr>Mai.Abbas@rsa.com</vt:lpwstr>
  </property>
  <property fmtid="{D5CDD505-2E9C-101B-9397-08002B2CF9AE}" pid="21" name="MSIP_Label_da6fab74-d5af-4af7-a9a4-78d84655a626_SetDate">
    <vt:lpwstr>2019-07-18T10:38:40.4456287Z</vt:lpwstr>
  </property>
  <property fmtid="{D5CDD505-2E9C-101B-9397-08002B2CF9AE}" pid="22" name="MSIP_Label_da6fab74-d5af-4af7-a9a4-78d84655a626_Name">
    <vt:lpwstr>Visual Marking</vt:lpwstr>
  </property>
  <property fmtid="{D5CDD505-2E9C-101B-9397-08002B2CF9AE}" pid="23" name="MSIP_Label_da6fab74-d5af-4af7-a9a4-78d84655a626_Application">
    <vt:lpwstr>Microsoft Azure Information Protection</vt:lpwstr>
  </property>
  <property fmtid="{D5CDD505-2E9C-101B-9397-08002B2CF9AE}" pid="24" name="MSIP_Label_da6fab74-d5af-4af7-a9a4-78d84655a626_Parent">
    <vt:lpwstr>7de70ee2-0cb4-4d60-aee5-75ef2c4c8a90</vt:lpwstr>
  </property>
  <property fmtid="{D5CDD505-2E9C-101B-9397-08002B2CF9AE}" pid="25" name="MSIP_Label_da6fab74-d5af-4af7-a9a4-78d84655a626_Extended_MSFT_Method">
    <vt:lpwstr>Manual</vt:lpwstr>
  </property>
  <property fmtid="{D5CDD505-2E9C-101B-9397-08002B2CF9AE}" pid="26" name="aiplabel">
    <vt:lpwstr>Internal Use Visual Marking</vt:lpwstr>
  </property>
</Properties>
</file>